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 id="2147484994" r:id="rId2"/>
    <p:sldMasterId id="2147484987" r:id="rId3"/>
    <p:sldMasterId id="2147484787" r:id="rId4"/>
  </p:sldMasterIdLst>
  <p:notesMasterIdLst>
    <p:notesMasterId r:id="rId71"/>
  </p:notesMasterIdLst>
  <p:handoutMasterIdLst>
    <p:handoutMasterId r:id="rId72"/>
  </p:handoutMasterIdLst>
  <p:sldIdLst>
    <p:sldId id="470" r:id="rId5"/>
    <p:sldId id="471" r:id="rId6"/>
    <p:sldId id="711" r:id="rId7"/>
    <p:sldId id="609" r:id="rId8"/>
    <p:sldId id="610" r:id="rId9"/>
    <p:sldId id="558" r:id="rId10"/>
    <p:sldId id="587" r:id="rId11"/>
    <p:sldId id="589" r:id="rId12"/>
    <p:sldId id="649" r:id="rId13"/>
    <p:sldId id="713" r:id="rId14"/>
    <p:sldId id="646" r:id="rId15"/>
    <p:sldId id="688" r:id="rId16"/>
    <p:sldId id="689" r:id="rId17"/>
    <p:sldId id="691" r:id="rId18"/>
    <p:sldId id="692" r:id="rId19"/>
    <p:sldId id="693" r:id="rId20"/>
    <p:sldId id="694" r:id="rId21"/>
    <p:sldId id="695" r:id="rId22"/>
    <p:sldId id="696" r:id="rId23"/>
    <p:sldId id="697" r:id="rId24"/>
    <p:sldId id="698" r:id="rId25"/>
    <p:sldId id="699" r:id="rId26"/>
    <p:sldId id="700" r:id="rId27"/>
    <p:sldId id="701" r:id="rId28"/>
    <p:sldId id="702" r:id="rId29"/>
    <p:sldId id="703" r:id="rId30"/>
    <p:sldId id="704" r:id="rId31"/>
    <p:sldId id="705" r:id="rId32"/>
    <p:sldId id="710" r:id="rId33"/>
    <p:sldId id="603" r:id="rId34"/>
    <p:sldId id="604" r:id="rId35"/>
    <p:sldId id="605" r:id="rId36"/>
    <p:sldId id="606" r:id="rId37"/>
    <p:sldId id="718" r:id="rId38"/>
    <p:sldId id="719" r:id="rId39"/>
    <p:sldId id="570" r:id="rId40"/>
    <p:sldId id="722" r:id="rId41"/>
    <p:sldId id="723" r:id="rId42"/>
    <p:sldId id="724" r:id="rId43"/>
    <p:sldId id="725" r:id="rId44"/>
    <p:sldId id="726" r:id="rId45"/>
    <p:sldId id="716" r:id="rId46"/>
    <p:sldId id="727" r:id="rId47"/>
    <p:sldId id="720" r:id="rId48"/>
    <p:sldId id="721" r:id="rId49"/>
    <p:sldId id="717" r:id="rId50"/>
    <p:sldId id="728" r:id="rId51"/>
    <p:sldId id="729" r:id="rId52"/>
    <p:sldId id="616" r:id="rId53"/>
    <p:sldId id="580" r:id="rId54"/>
    <p:sldId id="581" r:id="rId55"/>
    <p:sldId id="582" r:id="rId56"/>
    <p:sldId id="583" r:id="rId57"/>
    <p:sldId id="584" r:id="rId58"/>
    <p:sldId id="730" r:id="rId59"/>
    <p:sldId id="731" r:id="rId60"/>
    <p:sldId id="596" r:id="rId61"/>
    <p:sldId id="600" r:id="rId62"/>
    <p:sldId id="611" r:id="rId63"/>
    <p:sldId id="601" r:id="rId64"/>
    <p:sldId id="602" r:id="rId65"/>
    <p:sldId id="617" r:id="rId66"/>
    <p:sldId id="714" r:id="rId67"/>
    <p:sldId id="545" r:id="rId68"/>
    <p:sldId id="625" r:id="rId69"/>
    <p:sldId id="444" r:id="rId70"/>
  </p:sldIdLst>
  <p:sldSz cx="9144000" cy="6858000" type="screen4x3"/>
  <p:notesSz cx="7315200" cy="9601200"/>
  <p:defaultTextStyle>
    <a:defPPr>
      <a:defRPr lang="pt-BR"/>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20" autoAdjust="0"/>
    <p:restoredTop sz="50000" autoAdjust="0"/>
  </p:normalViewPr>
  <p:slideViewPr>
    <p:cSldViewPr>
      <p:cViewPr varScale="1">
        <p:scale>
          <a:sx n="109" d="100"/>
          <a:sy n="109" d="100"/>
        </p:scale>
        <p:origin x="792"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760"/>
    </p:cViewPr>
  </p:sorterViewPr>
  <p:notesViewPr>
    <p:cSldViewPr>
      <p:cViewPr>
        <p:scale>
          <a:sx n="90" d="100"/>
          <a:sy n="90" d="100"/>
        </p:scale>
        <p:origin x="2688" y="-61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146" descr="top ppt"/>
          <p:cNvPicPr>
            <a:picLocks noChangeAspect="1" noChangeArrowheads="1"/>
          </p:cNvPicPr>
          <p:nvPr/>
        </p:nvPicPr>
        <p:blipFill>
          <a:blip r:embed="rId2" cstate="print"/>
          <a:srcRect/>
          <a:stretch>
            <a:fillRect/>
          </a:stretch>
        </p:blipFill>
        <p:spPr bwMode="auto">
          <a:xfrm>
            <a:off x="168275" y="171450"/>
            <a:ext cx="6837363" cy="442913"/>
          </a:xfrm>
          <a:prstGeom prst="rect">
            <a:avLst/>
          </a:prstGeom>
          <a:noFill/>
          <a:ln w="9525">
            <a:noFill/>
            <a:miter lim="800000"/>
            <a:headEnd/>
            <a:tailEnd/>
          </a:ln>
        </p:spPr>
      </p:pic>
      <p:graphicFrame>
        <p:nvGraphicFramePr>
          <p:cNvPr id="7" name="Group 147"/>
          <p:cNvGraphicFramePr>
            <a:graphicFrameLocks noGrp="1"/>
          </p:cNvGraphicFramePr>
          <p:nvPr/>
        </p:nvGraphicFramePr>
        <p:xfrm>
          <a:off x="344488" y="8931275"/>
          <a:ext cx="6615112" cy="327025"/>
        </p:xfrm>
        <a:graphic>
          <a:graphicData uri="http://schemas.openxmlformats.org/drawingml/2006/table">
            <a:tbl>
              <a:tblPr/>
              <a:tblGrid>
                <a:gridCol w="5670550">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tblGrid>
              <a:tr h="32702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pt-BR" sz="800" b="0" i="0" u="none" strike="noStrike" cap="none" normalizeH="0" baseline="0" dirty="0">
                          <a:ln>
                            <a:noFill/>
                          </a:ln>
                          <a:solidFill>
                            <a:schemeClr val="tx1"/>
                          </a:solidFill>
                          <a:effectLst/>
                          <a:latin typeface="Square721 BT" pitchFamily="34" charset="0"/>
                          <a:cs typeface="Times New Roman" pitchFamily="18" charset="0"/>
                        </a:rPr>
                        <a:t>MBA em Engenharia de Software Orientada a Serviços (SOA)</a:t>
                      </a:r>
                      <a:endParaRPr kumimoji="0" lang="en-US" sz="800" b="0" i="0" u="none" strike="noStrike" cap="none" normalizeH="0" baseline="0" dirty="0">
                        <a:ln>
                          <a:noFill/>
                        </a:ln>
                        <a:solidFill>
                          <a:schemeClr val="tx1"/>
                        </a:solidFill>
                        <a:effectLst/>
                        <a:latin typeface="Square721 BT"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lang="pt-BR" sz="800" dirty="0" err="1">
                          <a:latin typeface="Square721 BT" pitchFamily="34" charset="0"/>
                          <a:cs typeface="Calibri" pitchFamily="34" charset="0"/>
                        </a:rPr>
                        <a:t>Profª</a:t>
                      </a:r>
                      <a:r>
                        <a:rPr lang="pt-BR" sz="800" dirty="0">
                          <a:latin typeface="Square721 BT" pitchFamily="34" charset="0"/>
                          <a:cs typeface="Calibri" pitchFamily="34" charset="0"/>
                        </a:rPr>
                        <a:t> </a:t>
                      </a:r>
                      <a:r>
                        <a:rPr lang="en-US" sz="800" dirty="0">
                          <a:latin typeface="Square721 BT" pitchFamily="34" charset="0"/>
                          <a:cs typeface="Calibri" pitchFamily="34" charset="0"/>
                        </a:rPr>
                        <a:t>. </a:t>
                      </a:r>
                      <a:r>
                        <a:rPr lang="en-US" sz="800" dirty="0" err="1">
                          <a:latin typeface="Square721 BT" pitchFamily="34" charset="0"/>
                          <a:cs typeface="Calibri" pitchFamily="34" charset="0"/>
                        </a:rPr>
                        <a:t>MSc</a:t>
                      </a:r>
                      <a:r>
                        <a:rPr lang="en-US" sz="800" dirty="0">
                          <a:latin typeface="Square721 BT" pitchFamily="34" charset="0"/>
                          <a:cs typeface="Calibri" pitchFamily="34" charset="0"/>
                        </a:rPr>
                        <a:t> </a:t>
                      </a:r>
                      <a:r>
                        <a:rPr lang="pt-BR" sz="800" dirty="0">
                          <a:latin typeface="Square721 BT" pitchFamily="34" charset="0"/>
                          <a:cs typeface="Calibri" pitchFamily="34" charset="0"/>
                        </a:rPr>
                        <a:t>Susanne Anjos Andrade</a:t>
                      </a:r>
                      <a:endParaRPr kumimoji="0" lang="en-US" sz="800" b="0" i="0" u="none" strike="noStrike" cap="none" normalizeH="0" baseline="0" dirty="0">
                        <a:ln>
                          <a:noFill/>
                        </a:ln>
                        <a:solidFill>
                          <a:schemeClr val="tx1"/>
                        </a:solidFill>
                        <a:effectLst/>
                        <a:latin typeface="Square721 BT" pitchFamily="34" charset="0"/>
                      </a:endParaRPr>
                    </a:p>
                  </a:txBody>
                  <a:tcPr marT="35541" marB="35541" anchor="ctr" horzOverflow="overflow">
                    <a:lnL cap="flat">
                      <a:noFill/>
                    </a:lnL>
                    <a:lnR>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pt-BR" sz="800" b="0" i="0" u="none" strike="noStrike" cap="none" normalizeH="0" baseline="0" dirty="0">
                        <a:ln>
                          <a:noFill/>
                        </a:ln>
                        <a:solidFill>
                          <a:schemeClr val="tx1"/>
                        </a:solidFill>
                        <a:effectLst/>
                        <a:latin typeface="Times New Roman" pitchFamily="18" charset="0"/>
                      </a:endParaRPr>
                    </a:p>
                  </a:txBody>
                  <a:tcPr marT="35541" marB="35541" anchor="ctr" horzOverflow="overflow">
                    <a:lnL>
                      <a:noFill/>
                    </a:lnL>
                    <a:lnR cap="flat">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135"/>
          <p:cNvSpPr>
            <a:spLocks noGrp="1" noChangeArrowheads="1"/>
          </p:cNvSpPr>
          <p:nvPr>
            <p:ph type="sldNum" sz="quarter" idx="3"/>
          </p:nvPr>
        </p:nvSpPr>
        <p:spPr bwMode="auto">
          <a:xfrm>
            <a:off x="3892550" y="8777288"/>
            <a:ext cx="3076575" cy="398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Square721 BT" pitchFamily="34" charset="0"/>
              </a:defRPr>
            </a:lvl1pPr>
          </a:lstStyle>
          <a:p>
            <a:r>
              <a:rPr lang="pt-BR" altLang="pt-BR"/>
              <a:t>Página - </a:t>
            </a:r>
            <a:fld id="{902FC0D6-DC21-44E7-8451-6AC029358B9D}" type="slidenum">
              <a:rPr lang="pt-BR" altLang="pt-BR"/>
              <a:pPr/>
              <a:t>‹#›</a:t>
            </a:fld>
            <a:r>
              <a:rPr lang="pt-BR" altLang="pt-BR"/>
              <a:t> -</a:t>
            </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170238" cy="481013"/>
          </a:xfrm>
          <a:prstGeom prst="rect">
            <a:avLst/>
          </a:prstGeom>
        </p:spPr>
        <p:txBody>
          <a:bodyPr vert="horz" lIns="112334" tIns="56167" rIns="112334" bIns="56167" rtlCol="0"/>
          <a:lstStyle>
            <a:lvl1pPr algn="l" eaLnBrk="1" fontAlgn="auto" hangingPunct="1">
              <a:spcBef>
                <a:spcPts val="0"/>
              </a:spcBef>
              <a:spcAft>
                <a:spcPts val="0"/>
              </a:spcAft>
              <a:defRPr sz="1500">
                <a:latin typeface="+mn-lt"/>
                <a:cs typeface="+mn-cs"/>
              </a:defRPr>
            </a:lvl1pPr>
          </a:lstStyle>
          <a:p>
            <a:pPr>
              <a:defRPr/>
            </a:pPr>
            <a:endParaRPr lang="pt-BR"/>
          </a:p>
        </p:txBody>
      </p:sp>
      <p:sp>
        <p:nvSpPr>
          <p:cNvPr id="3" name="Espaço Reservado para Data 2"/>
          <p:cNvSpPr>
            <a:spLocks noGrp="1"/>
          </p:cNvSpPr>
          <p:nvPr>
            <p:ph type="dt" idx="1"/>
          </p:nvPr>
        </p:nvSpPr>
        <p:spPr>
          <a:xfrm>
            <a:off x="4143375" y="0"/>
            <a:ext cx="3170238" cy="481013"/>
          </a:xfrm>
          <a:prstGeom prst="rect">
            <a:avLst/>
          </a:prstGeom>
        </p:spPr>
        <p:txBody>
          <a:bodyPr vert="horz" lIns="112334" tIns="56167" rIns="112334" bIns="56167" rtlCol="0"/>
          <a:lstStyle>
            <a:lvl1pPr algn="r" eaLnBrk="1" fontAlgn="auto" hangingPunct="1">
              <a:spcBef>
                <a:spcPts val="0"/>
              </a:spcBef>
              <a:spcAft>
                <a:spcPts val="0"/>
              </a:spcAft>
              <a:defRPr sz="1500">
                <a:latin typeface="+mn-lt"/>
                <a:cs typeface="+mn-cs"/>
              </a:defRPr>
            </a:lvl1pPr>
          </a:lstStyle>
          <a:p>
            <a:pPr>
              <a:defRPr/>
            </a:pPr>
            <a:fld id="{BFE9D64D-D7A4-4F51-8447-E3085A576432}" type="datetimeFigureOut">
              <a:rPr lang="pt-BR"/>
              <a:pPr>
                <a:defRPr/>
              </a:pPr>
              <a:t>28/08/2022</a:t>
            </a:fld>
            <a:endParaRPr lang="pt-BR"/>
          </a:p>
        </p:txBody>
      </p:sp>
      <p:sp>
        <p:nvSpPr>
          <p:cNvPr id="4" name="Espaço Reservado para Imagem de Slide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112334" tIns="56167" rIns="112334" bIns="56167" rtlCol="0" anchor="ctr"/>
          <a:lstStyle/>
          <a:p>
            <a:pPr lvl="0"/>
            <a:endParaRPr lang="pt-BR" noProof="0"/>
          </a:p>
        </p:txBody>
      </p:sp>
      <p:sp>
        <p:nvSpPr>
          <p:cNvPr id="5" name="Espaço Reservado para Anotações 4"/>
          <p:cNvSpPr>
            <a:spLocks noGrp="1"/>
          </p:cNvSpPr>
          <p:nvPr>
            <p:ph type="body" sz="quarter" idx="3"/>
          </p:nvPr>
        </p:nvSpPr>
        <p:spPr>
          <a:xfrm>
            <a:off x="731838" y="4560888"/>
            <a:ext cx="5851525" cy="4321175"/>
          </a:xfrm>
          <a:prstGeom prst="rect">
            <a:avLst/>
          </a:prstGeom>
        </p:spPr>
        <p:txBody>
          <a:bodyPr vert="horz" lIns="112334" tIns="56167" rIns="112334" bIns="56167"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9120188"/>
            <a:ext cx="3170238" cy="479425"/>
          </a:xfrm>
          <a:prstGeom prst="rect">
            <a:avLst/>
          </a:prstGeom>
        </p:spPr>
        <p:txBody>
          <a:bodyPr vert="horz" lIns="112334" tIns="56167" rIns="112334" bIns="56167" rtlCol="0" anchor="b"/>
          <a:lstStyle>
            <a:lvl1pPr algn="l" eaLnBrk="1" fontAlgn="auto" hangingPunct="1">
              <a:spcBef>
                <a:spcPts val="0"/>
              </a:spcBef>
              <a:spcAft>
                <a:spcPts val="0"/>
              </a:spcAft>
              <a:defRPr sz="1500">
                <a:latin typeface="+mn-lt"/>
                <a:cs typeface="+mn-cs"/>
              </a:defRPr>
            </a:lvl1pPr>
          </a:lstStyle>
          <a:p>
            <a:pPr>
              <a:defRPr/>
            </a:pPr>
            <a:endParaRPr lang="pt-BR"/>
          </a:p>
        </p:txBody>
      </p:sp>
      <p:sp>
        <p:nvSpPr>
          <p:cNvPr id="7" name="Espaço Reservado para Número de Slide 6"/>
          <p:cNvSpPr>
            <a:spLocks noGrp="1"/>
          </p:cNvSpPr>
          <p:nvPr>
            <p:ph type="sldNum" sz="quarter" idx="5"/>
          </p:nvPr>
        </p:nvSpPr>
        <p:spPr>
          <a:xfrm>
            <a:off x="4143375" y="9120188"/>
            <a:ext cx="3170238" cy="479425"/>
          </a:xfrm>
          <a:prstGeom prst="rect">
            <a:avLst/>
          </a:prstGeom>
        </p:spPr>
        <p:txBody>
          <a:bodyPr vert="horz" wrap="square" lIns="112334" tIns="56167" rIns="112334" bIns="56167" numCol="1" anchor="b" anchorCtr="0" compatLnSpc="1">
            <a:prstTxWarp prst="textNoShape">
              <a:avLst/>
            </a:prstTxWarp>
          </a:bodyPr>
          <a:lstStyle>
            <a:lvl1pPr algn="r" eaLnBrk="1" hangingPunct="1">
              <a:defRPr sz="1500">
                <a:latin typeface="Calibri" pitchFamily="34" charset="0"/>
              </a:defRPr>
            </a:lvl1pPr>
          </a:lstStyle>
          <a:p>
            <a:fld id="{8FA0C4E9-FA00-433F-8602-D468137C44FA}" type="slidenum">
              <a:rPr lang="pt-BR" altLang="pt-BR"/>
              <a:pPr/>
              <a:t>‹#›</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xfrm>
            <a:off x="1268413" y="727075"/>
            <a:ext cx="4778375" cy="3584575"/>
          </a:xfrm>
          <a:noFill/>
          <a:ln cap="flat">
            <a:solidFill>
              <a:srgbClr val="000000"/>
            </a:solidFill>
            <a:miter lim="800000"/>
            <a:headEnd/>
            <a:tailEnd/>
          </a:ln>
        </p:spPr>
      </p:sp>
      <p:sp>
        <p:nvSpPr>
          <p:cNvPr id="57347" name="Rectangle 3"/>
          <p:cNvSpPr>
            <a:spLocks noGrp="1" noChangeArrowheads="1"/>
          </p:cNvSpPr>
          <p:nvPr>
            <p:ph type="body" idx="1"/>
          </p:nvPr>
        </p:nvSpPr>
        <p:spPr bwMode="auto">
          <a:xfrm>
            <a:off x="1004888" y="4573588"/>
            <a:ext cx="5297487" cy="3800475"/>
          </a:xfrm>
          <a:noFill/>
        </p:spPr>
        <p:txBody>
          <a:bodyPr wrap="square" numCol="1" anchor="t" anchorCtr="0" compatLnSpc="1">
            <a:prstTxWarp prst="textNoShape">
              <a:avLst/>
            </a:prstTxWarp>
          </a:bodyPr>
          <a:lstStyle/>
          <a:p>
            <a:endParaRPr lang="pt-BR" altLang="pt-BR">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67544" y="116632"/>
            <a:ext cx="7128792" cy="792088"/>
          </a:xfrm>
        </p:spPr>
        <p:txBody>
          <a:bodyPr/>
          <a:lstStyle>
            <a:lvl1pPr>
              <a:defRPr>
                <a:solidFill>
                  <a:schemeClr val="bg1"/>
                </a:solidFill>
              </a:defRPr>
            </a:lvl1pPr>
          </a:lstStyle>
          <a:p>
            <a:r>
              <a:rPr lang="pt-BR" dirty="0"/>
              <a:t>Clique para editar o estilo do título mestre</a:t>
            </a:r>
          </a:p>
        </p:txBody>
      </p:sp>
      <p:sp>
        <p:nvSpPr>
          <p:cNvPr id="3" name="Subtítulo 2"/>
          <p:cNvSpPr>
            <a:spLocks noGrp="1"/>
          </p:cNvSpPr>
          <p:nvPr>
            <p:ph type="subTitle" idx="1"/>
          </p:nvPr>
        </p:nvSpPr>
        <p:spPr>
          <a:xfrm>
            <a:off x="465054" y="1340768"/>
            <a:ext cx="8283409" cy="5256584"/>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808" cy="504800"/>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337" cy="504825"/>
          </a:xfrm>
        </p:spPr>
        <p:txBody>
          <a:bodyPr/>
          <a:lstStyle>
            <a:lvl1pPr>
              <a:defRPr>
                <a:solidFill>
                  <a:schemeClr val="bg1"/>
                </a:solidFill>
              </a:defRPr>
            </a:lvl1pPr>
          </a:lstStyle>
          <a:p>
            <a:r>
              <a:rPr lang="pt-BR" dirty="0"/>
              <a:t>Clique para editar o estilo do título mestre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4704"/>
            <a:ext cx="3008313" cy="1162050"/>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Conteúdo 2"/>
          <p:cNvSpPr>
            <a:spLocks noGrp="1"/>
          </p:cNvSpPr>
          <p:nvPr>
            <p:ph idx="1"/>
          </p:nvPr>
        </p:nvSpPr>
        <p:spPr>
          <a:xfrm>
            <a:off x="3635896" y="764704"/>
            <a:ext cx="5111750"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199" y="1926754"/>
            <a:ext cx="3008313"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808" cy="504800"/>
          </a:xfrm>
        </p:spPr>
        <p:txBody>
          <a:bodyPr/>
          <a:lstStyle/>
          <a:p>
            <a:r>
              <a:rPr lang="pt-BR" dirty="0"/>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67544" y="836712"/>
            <a:ext cx="8229600" cy="56355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3923928"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337" cy="5048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7056784" cy="504825"/>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6912768" cy="504825"/>
          </a:xfrm>
        </p:spPr>
        <p:txBody>
          <a:bodyPr/>
          <a:lstStyle/>
          <a:p>
            <a:r>
              <a:rPr lang="pt-BR" dirty="0"/>
              <a:t>Clique para editar o estilo do título mestre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816247"/>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81624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97829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7.xml"/><Relationship Id="rId7" Type="http://schemas.openxmlformats.org/officeDocument/2006/relationships/image" Target="../media/image4.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3.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4.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395288" y="260350"/>
            <a:ext cx="7272337"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Espaço Reservado para Texto 2"/>
          <p:cNvSpPr>
            <a:spLocks noGrp="1"/>
          </p:cNvSpPr>
          <p:nvPr>
            <p:ph type="body" idx="1"/>
          </p:nvPr>
        </p:nvSpPr>
        <p:spPr bwMode="auto">
          <a:xfrm>
            <a:off x="395288" y="1165225"/>
            <a:ext cx="8497887" cy="5359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pic>
        <p:nvPicPr>
          <p:cNvPr id="1028" name="Picture 2" descr="C:\Users\cl0817\Desktop\MioloBranco.jpg"/>
          <p:cNvPicPr>
            <a:picLocks noChangeAspect="1" noChangeArrowheads="1"/>
          </p:cNvPicPr>
          <p:nvPr userDrawn="1"/>
        </p:nvPicPr>
        <p:blipFill>
          <a:blip r:embed="rId13" cstate="print"/>
          <a:srcRect/>
          <a:stretch>
            <a:fillRect/>
          </a:stretch>
        </p:blipFill>
        <p:spPr bwMode="auto">
          <a:xfrm>
            <a:off x="0" y="0"/>
            <a:ext cx="9144000" cy="6858000"/>
          </a:xfrm>
          <a:prstGeom prst="rect">
            <a:avLst/>
          </a:prstGeom>
          <a:noFill/>
          <a:ln w="9525">
            <a:noFill/>
            <a:miter lim="800000"/>
            <a:headEnd/>
            <a:tailEnd/>
          </a:ln>
        </p:spPr>
      </p:pic>
      <p:pic>
        <p:nvPicPr>
          <p:cNvPr id="1029" name="Imagem 1"/>
          <p:cNvPicPr>
            <a:picLocks noChangeAspect="1"/>
          </p:cNvPicPr>
          <p:nvPr userDrawn="1"/>
        </p:nvPicPr>
        <p:blipFill>
          <a:blip r:embed="rId14" cstate="print"/>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220" r:id="rId11"/>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ço Reservado para Título 1"/>
          <p:cNvSpPr>
            <a:spLocks noGrp="1"/>
          </p:cNvSpPr>
          <p:nvPr>
            <p:ph type="title"/>
          </p:nvPr>
        </p:nvSpPr>
        <p:spPr bwMode="auto">
          <a:xfrm>
            <a:off x="395288" y="260350"/>
            <a:ext cx="7272337"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2051" name="Espaço Reservado para Texto 2"/>
          <p:cNvSpPr>
            <a:spLocks noGrp="1"/>
          </p:cNvSpPr>
          <p:nvPr>
            <p:ph type="body" idx="1"/>
          </p:nvPr>
        </p:nvSpPr>
        <p:spPr bwMode="auto">
          <a:xfrm>
            <a:off x="395288" y="1165225"/>
            <a:ext cx="8497887" cy="5359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2052" name="CaixaDeTexto 5"/>
          <p:cNvSpPr txBox="1">
            <a:spLocks noChangeArrowheads="1"/>
          </p:cNvSpPr>
          <p:nvPr userDrawn="1"/>
        </p:nvSpPr>
        <p:spPr bwMode="auto">
          <a:xfrm>
            <a:off x="3779838" y="3252788"/>
            <a:ext cx="1763712" cy="400050"/>
          </a:xfrm>
          <a:prstGeom prst="rect">
            <a:avLst/>
          </a:prstGeom>
          <a:no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pt-BR" altLang="en-US" sz="2000" b="1"/>
              <a:t>TEMPLATE 2</a:t>
            </a:r>
          </a:p>
        </p:txBody>
      </p:sp>
      <p:pic>
        <p:nvPicPr>
          <p:cNvPr id="2053" name="Imagem 2"/>
          <p:cNvPicPr>
            <a:picLocks noChangeAspect="1"/>
          </p:cNvPicPr>
          <p:nvPr userDrawn="1"/>
        </p:nvPicPr>
        <p:blipFill>
          <a:blip r:embed="rId15" cstate="print"/>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197" r:id="rId1"/>
    <p:sldLayoutId id="2147485198" r:id="rId2"/>
    <p:sldLayoutId id="2147485199" r:id="rId3"/>
    <p:sldLayoutId id="2147485200" r:id="rId4"/>
    <p:sldLayoutId id="2147485201" r:id="rId5"/>
    <p:sldLayoutId id="2147485202" r:id="rId6"/>
    <p:sldLayoutId id="2147485203" r:id="rId7"/>
    <p:sldLayoutId id="2147485204" r:id="rId8"/>
    <p:sldLayoutId id="2147485205" r:id="rId9"/>
    <p:sldLayoutId id="2147485210" r:id="rId10"/>
    <p:sldLayoutId id="2147485206" r:id="rId11"/>
    <p:sldLayoutId id="2147485216" r:id="rId12"/>
    <p:sldLayoutId id="2147485217" r:id="rId13"/>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ço Reservado para Título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altLang="en-US"/>
              <a:t>Clique para editar o estilo do título mestre</a:t>
            </a:r>
          </a:p>
        </p:txBody>
      </p:sp>
      <p:sp>
        <p:nvSpPr>
          <p:cNvPr id="3075" name="Espaço Reservado para Texto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pPr>
              <a:defRPr/>
            </a:pPr>
            <a:fld id="{1CDD15B8-6C2D-4C7F-BC25-D701F6CF6CEE}" type="datetimeFigureOut">
              <a:rPr lang="pt-BR"/>
              <a:pPr>
                <a:defRPr/>
              </a:pPr>
              <a:t>28/08/2022</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pPr>
              <a:defRPr/>
            </a:pPr>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C075F151-3A2E-4711-9911-83297239062D}" type="slidenum">
              <a:rPr lang="pt-BR" altLang="pt-BR"/>
              <a:pPr/>
              <a:t>‹#›</a:t>
            </a:fld>
            <a:endParaRPr lang="pt-BR" altLang="pt-BR"/>
          </a:p>
        </p:txBody>
      </p:sp>
      <p:pic>
        <p:nvPicPr>
          <p:cNvPr id="3079" name="Picture 2" descr="C:\Users\cl0817\Desktop\CoringasLogos.jpg"/>
          <p:cNvPicPr>
            <a:picLocks noChangeAspect="1" noChangeArrowheads="1"/>
          </p:cNvPicPr>
          <p:nvPr userDrawn="1"/>
        </p:nvPicPr>
        <p:blipFill>
          <a:blip r:embed="rId7" cstate="print"/>
          <a:srcRect/>
          <a:stretch>
            <a:fillRect/>
          </a:stretch>
        </p:blipFill>
        <p:spPr bwMode="auto">
          <a:xfrm>
            <a:off x="0" y="0"/>
            <a:ext cx="9144000" cy="6858000"/>
          </a:xfrm>
          <a:prstGeom prst="rect">
            <a:avLst/>
          </a:prstGeom>
          <a:noFill/>
          <a:ln w="9525">
            <a:noFill/>
            <a:miter lim="800000"/>
            <a:headEnd/>
            <a:tailEnd/>
          </a:ln>
        </p:spPr>
      </p:pic>
      <p:pic>
        <p:nvPicPr>
          <p:cNvPr id="3080" name="Imagem 7"/>
          <p:cNvPicPr>
            <a:picLocks noChangeAspect="1"/>
          </p:cNvPicPr>
          <p:nvPr userDrawn="1"/>
        </p:nvPicPr>
        <p:blipFill>
          <a:blip r:embed="rId8" cstate="print"/>
          <a:srcRect/>
          <a:stretch>
            <a:fillRect/>
          </a:stretch>
        </p:blipFill>
        <p:spPr bwMode="auto">
          <a:xfrm>
            <a:off x="0" y="0"/>
            <a:ext cx="9161463" cy="6858000"/>
          </a:xfrm>
          <a:prstGeom prst="rect">
            <a:avLst/>
          </a:prstGeom>
          <a:noFill/>
          <a:ln w="9525">
            <a:noFill/>
            <a:miter lim="800000"/>
            <a:headEnd/>
            <a:tailEnd/>
          </a:ln>
        </p:spPr>
      </p:pic>
      <p:pic>
        <p:nvPicPr>
          <p:cNvPr id="3081" name="Imagem 8"/>
          <p:cNvPicPr>
            <a:picLocks noChangeAspect="1"/>
          </p:cNvPicPr>
          <p:nvPr userDrawn="1"/>
        </p:nvPicPr>
        <p:blipFill>
          <a:blip r:embed="rId9" cstate="print"/>
          <a:srcRect/>
          <a:stretch>
            <a:fillRect/>
          </a:stretch>
        </p:blipFill>
        <p:spPr bwMode="auto">
          <a:xfrm>
            <a:off x="0" y="1692275"/>
            <a:ext cx="9161463" cy="39004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p:cNvPicPr>
            <a:picLocks noChangeAspect="1"/>
          </p:cNvPicPr>
          <p:nvPr userDrawn="1"/>
        </p:nvPicPr>
        <p:blipFill>
          <a:blip r:embed="rId3" cstate="print"/>
          <a:srcRect/>
          <a:stretch>
            <a:fillRect/>
          </a:stretch>
        </p:blipFill>
        <p:spPr bwMode="auto">
          <a:xfrm>
            <a:off x="1588"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207"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3.jpeg"/><Relationship Id="rId2" Type="http://schemas.openxmlformats.org/officeDocument/2006/relationships/image" Target="../media/image40.jpeg"/><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36.jpeg"/><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m 4"/>
          <p:cNvPicPr>
            <a:picLocks noChangeAspect="1"/>
          </p:cNvPicPr>
          <p:nvPr/>
        </p:nvPicPr>
        <p:blipFill>
          <a:blip r:embed="rId2"/>
          <a:srcRect/>
          <a:stretch>
            <a:fillRect/>
          </a:stretch>
        </p:blipFill>
        <p:spPr bwMode="auto">
          <a:xfrm>
            <a:off x="4763" y="0"/>
            <a:ext cx="9144000" cy="6883400"/>
          </a:xfrm>
          <a:prstGeom prst="rect">
            <a:avLst/>
          </a:prstGeom>
          <a:noFill/>
          <a:ln w="9525">
            <a:noFill/>
            <a:miter lim="800000"/>
            <a:headEnd/>
            <a:tailEnd/>
          </a:ln>
        </p:spPr>
      </p:pic>
      <p:sp>
        <p:nvSpPr>
          <p:cNvPr id="13315" name="Espaço Reservado para Texto 1"/>
          <p:cNvSpPr>
            <a:spLocks noGrp="1"/>
          </p:cNvSpPr>
          <p:nvPr>
            <p:ph type="body" sz="quarter" idx="10"/>
          </p:nvPr>
        </p:nvSpPr>
        <p:spPr bwMode="auto">
          <a:xfrm>
            <a:off x="3851275" y="2708275"/>
            <a:ext cx="3529013" cy="7921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pt-BR"/>
              <a:t>MBA em Artificial Intelligence &amp; Machine Learning</a:t>
            </a:r>
          </a:p>
          <a:p>
            <a:endParaRPr lang="pt-BR" altLang="en-US"/>
          </a:p>
        </p:txBody>
      </p:sp>
    </p:spTree>
    <p:extLst>
      <p:ext uri="{BB962C8B-B14F-4D97-AF65-F5344CB8AC3E}">
        <p14:creationId xmlns:p14="http://schemas.microsoft.com/office/powerpoint/2010/main" val="392910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0D0D-E841-BB46-8FBB-4D641C352187}"/>
              </a:ext>
            </a:extLst>
          </p:cNvPr>
          <p:cNvSpPr>
            <a:spLocks noGrp="1"/>
          </p:cNvSpPr>
          <p:nvPr>
            <p:ph type="title"/>
          </p:nvPr>
        </p:nvSpPr>
        <p:spPr/>
        <p:txBody>
          <a:bodyPr/>
          <a:lstStyle/>
          <a:p>
            <a:r>
              <a:rPr lang="pt-BR" dirty="0"/>
              <a:t>Experimento – LCD + “</a:t>
            </a:r>
            <a:r>
              <a:rPr lang="pt-BR" dirty="0" err="1"/>
              <a:t>Bogus</a:t>
            </a:r>
            <a:r>
              <a:rPr lang="pt-BR" dirty="0"/>
              <a:t>” Sensor</a:t>
            </a:r>
            <a:endParaRPr lang="en-US" dirty="0"/>
          </a:p>
        </p:txBody>
      </p:sp>
      <p:pic>
        <p:nvPicPr>
          <p:cNvPr id="4" name="Picture 3">
            <a:extLst>
              <a:ext uri="{FF2B5EF4-FFF2-40B4-BE49-F238E27FC236}">
                <a16:creationId xmlns:a16="http://schemas.microsoft.com/office/drawing/2014/main" id="{2BAA780C-776B-5647-A0F1-F8567A172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340768"/>
            <a:ext cx="7360472" cy="4751820"/>
          </a:xfrm>
          <a:prstGeom prst="rect">
            <a:avLst/>
          </a:prstGeom>
        </p:spPr>
      </p:pic>
    </p:spTree>
    <p:extLst>
      <p:ext uri="{BB962C8B-B14F-4D97-AF65-F5344CB8AC3E}">
        <p14:creationId xmlns:p14="http://schemas.microsoft.com/office/powerpoint/2010/main" val="3006514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sz="2400" dirty="0"/>
              <a:t>E quanto ao 5G?</a:t>
            </a:r>
            <a:endParaRPr lang="pt-BR" altLang="en-US" sz="2400" dirty="0"/>
          </a:p>
        </p:txBody>
      </p:sp>
      <p:pic>
        <p:nvPicPr>
          <p:cNvPr id="3" name="Picture 2">
            <a:extLst>
              <a:ext uri="{FF2B5EF4-FFF2-40B4-BE49-F238E27FC236}">
                <a16:creationId xmlns:a16="http://schemas.microsoft.com/office/drawing/2014/main" id="{C4110B2A-9C57-E045-B160-A7598D546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6" y="1196752"/>
            <a:ext cx="9144000" cy="5116010"/>
          </a:xfrm>
          <a:prstGeom prst="rect">
            <a:avLst/>
          </a:prstGeom>
        </p:spPr>
      </p:pic>
    </p:spTree>
    <p:extLst>
      <p:ext uri="{BB962C8B-B14F-4D97-AF65-F5344CB8AC3E}">
        <p14:creationId xmlns:p14="http://schemas.microsoft.com/office/powerpoint/2010/main" val="38420080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sz="2400" dirty="0"/>
              <a:t>E quanto ao 5G?</a:t>
            </a:r>
            <a:endParaRPr lang="pt-BR" altLang="en-US" sz="2400" dirty="0"/>
          </a:p>
        </p:txBody>
      </p:sp>
      <p:pic>
        <p:nvPicPr>
          <p:cNvPr id="6" name="Picture 5">
            <a:extLst>
              <a:ext uri="{FF2B5EF4-FFF2-40B4-BE49-F238E27FC236}">
                <a16:creationId xmlns:a16="http://schemas.microsoft.com/office/drawing/2014/main" id="{F7703543-C5EC-B74F-AB3E-8FF0D5D1F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574736"/>
          </a:xfrm>
          <a:prstGeom prst="rect">
            <a:avLst/>
          </a:prstGeom>
        </p:spPr>
      </p:pic>
    </p:spTree>
    <p:extLst>
      <p:ext uri="{BB962C8B-B14F-4D97-AF65-F5344CB8AC3E}">
        <p14:creationId xmlns:p14="http://schemas.microsoft.com/office/powerpoint/2010/main" val="191320237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sz="2400" dirty="0"/>
              <a:t>E quanto ao 5G?</a:t>
            </a:r>
            <a:endParaRPr lang="pt-BR" altLang="en-US" sz="2400" dirty="0"/>
          </a:p>
        </p:txBody>
      </p:sp>
      <p:pic>
        <p:nvPicPr>
          <p:cNvPr id="3" name="Picture 2">
            <a:extLst>
              <a:ext uri="{FF2B5EF4-FFF2-40B4-BE49-F238E27FC236}">
                <a16:creationId xmlns:a16="http://schemas.microsoft.com/office/drawing/2014/main" id="{C0C2F11B-8F35-EC45-AF24-2F01A3E37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0768"/>
            <a:ext cx="9144000" cy="4551859"/>
          </a:xfrm>
          <a:prstGeom prst="rect">
            <a:avLst/>
          </a:prstGeom>
        </p:spPr>
      </p:pic>
    </p:spTree>
    <p:extLst>
      <p:ext uri="{BB962C8B-B14F-4D97-AF65-F5344CB8AC3E}">
        <p14:creationId xmlns:p14="http://schemas.microsoft.com/office/powerpoint/2010/main" val="225302615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sz="2400" dirty="0"/>
              <a:t>E quanto ao 5G?</a:t>
            </a:r>
            <a:endParaRPr lang="pt-BR" altLang="en-US" sz="2400" dirty="0"/>
          </a:p>
        </p:txBody>
      </p:sp>
      <p:pic>
        <p:nvPicPr>
          <p:cNvPr id="3" name="Picture 2">
            <a:extLst>
              <a:ext uri="{FF2B5EF4-FFF2-40B4-BE49-F238E27FC236}">
                <a16:creationId xmlns:a16="http://schemas.microsoft.com/office/drawing/2014/main" id="{3B0E0F08-B804-934F-9929-0CF3B38BF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5397249"/>
          </a:xfrm>
          <a:prstGeom prst="rect">
            <a:avLst/>
          </a:prstGeom>
        </p:spPr>
      </p:pic>
    </p:spTree>
    <p:extLst>
      <p:ext uri="{BB962C8B-B14F-4D97-AF65-F5344CB8AC3E}">
        <p14:creationId xmlns:p14="http://schemas.microsoft.com/office/powerpoint/2010/main" val="88554901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sz="2400" dirty="0"/>
              <a:t>E quanto ao 5G?</a:t>
            </a:r>
            <a:endParaRPr lang="pt-BR" altLang="en-US" sz="2400" dirty="0"/>
          </a:p>
        </p:txBody>
      </p:sp>
      <p:pic>
        <p:nvPicPr>
          <p:cNvPr id="4" name="Picture 3">
            <a:extLst>
              <a:ext uri="{FF2B5EF4-FFF2-40B4-BE49-F238E27FC236}">
                <a16:creationId xmlns:a16="http://schemas.microsoft.com/office/drawing/2014/main" id="{6A6ADE19-E32B-CE4A-8905-2D19D7A7B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062388"/>
          </a:xfrm>
          <a:prstGeom prst="rect">
            <a:avLst/>
          </a:prstGeom>
        </p:spPr>
      </p:pic>
    </p:spTree>
    <p:extLst>
      <p:ext uri="{BB962C8B-B14F-4D97-AF65-F5344CB8AC3E}">
        <p14:creationId xmlns:p14="http://schemas.microsoft.com/office/powerpoint/2010/main" val="303113840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sz="2400" dirty="0"/>
              <a:t>E quanto ao 5G?</a:t>
            </a:r>
            <a:endParaRPr lang="pt-BR" altLang="en-US" sz="2400" dirty="0"/>
          </a:p>
        </p:txBody>
      </p:sp>
      <p:pic>
        <p:nvPicPr>
          <p:cNvPr id="3" name="Picture 2">
            <a:extLst>
              <a:ext uri="{FF2B5EF4-FFF2-40B4-BE49-F238E27FC236}">
                <a16:creationId xmlns:a16="http://schemas.microsoft.com/office/drawing/2014/main" id="{AC394FC8-0B29-404D-AF18-8E15DD466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 y="1124744"/>
            <a:ext cx="9144000" cy="5138057"/>
          </a:xfrm>
          <a:prstGeom prst="rect">
            <a:avLst/>
          </a:prstGeom>
        </p:spPr>
      </p:pic>
    </p:spTree>
    <p:extLst>
      <p:ext uri="{BB962C8B-B14F-4D97-AF65-F5344CB8AC3E}">
        <p14:creationId xmlns:p14="http://schemas.microsoft.com/office/powerpoint/2010/main" val="66661017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Mais cases em </a:t>
            </a:r>
            <a:r>
              <a:rPr lang="pt-BR" altLang="en-US" sz="2400" dirty="0" err="1"/>
              <a:t>IIoT</a:t>
            </a:r>
            <a:r>
              <a:rPr lang="pt-BR" altLang="en-US" sz="2400" dirty="0"/>
              <a:t>!</a:t>
            </a:r>
          </a:p>
        </p:txBody>
      </p:sp>
      <p:pic>
        <p:nvPicPr>
          <p:cNvPr id="4" name="Picture 3">
            <a:extLst>
              <a:ext uri="{FF2B5EF4-FFF2-40B4-BE49-F238E27FC236}">
                <a16:creationId xmlns:a16="http://schemas.microsoft.com/office/drawing/2014/main" id="{8E7F9524-9283-6F4D-9CB3-B85CD48D6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78" y="1052736"/>
            <a:ext cx="8460432" cy="5510714"/>
          </a:xfrm>
          <a:prstGeom prst="rect">
            <a:avLst/>
          </a:prstGeom>
        </p:spPr>
      </p:pic>
    </p:spTree>
    <p:extLst>
      <p:ext uri="{BB962C8B-B14F-4D97-AF65-F5344CB8AC3E}">
        <p14:creationId xmlns:p14="http://schemas.microsoft.com/office/powerpoint/2010/main" val="125357528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Mais cases em </a:t>
            </a:r>
            <a:r>
              <a:rPr lang="pt-BR" altLang="en-US" sz="2400" dirty="0" err="1"/>
              <a:t>IIoT</a:t>
            </a:r>
            <a:r>
              <a:rPr lang="pt-BR" altLang="en-US" sz="2400" dirty="0"/>
              <a:t>!</a:t>
            </a:r>
          </a:p>
        </p:txBody>
      </p:sp>
      <p:pic>
        <p:nvPicPr>
          <p:cNvPr id="3" name="Picture 2">
            <a:extLst>
              <a:ext uri="{FF2B5EF4-FFF2-40B4-BE49-F238E27FC236}">
                <a16:creationId xmlns:a16="http://schemas.microsoft.com/office/drawing/2014/main" id="{0288ED0E-F796-0042-9B7C-1B84C26C9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6" y="1196752"/>
            <a:ext cx="9144000" cy="5098067"/>
          </a:xfrm>
          <a:prstGeom prst="rect">
            <a:avLst/>
          </a:prstGeom>
        </p:spPr>
      </p:pic>
    </p:spTree>
    <p:extLst>
      <p:ext uri="{BB962C8B-B14F-4D97-AF65-F5344CB8AC3E}">
        <p14:creationId xmlns:p14="http://schemas.microsoft.com/office/powerpoint/2010/main" val="98577629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Mais cases em </a:t>
            </a:r>
            <a:r>
              <a:rPr lang="pt-BR" altLang="en-US" sz="2400" dirty="0" err="1"/>
              <a:t>IIoT</a:t>
            </a:r>
            <a:r>
              <a:rPr lang="pt-BR" altLang="en-US" sz="2400" dirty="0"/>
              <a:t>!</a:t>
            </a:r>
          </a:p>
        </p:txBody>
      </p:sp>
      <p:pic>
        <p:nvPicPr>
          <p:cNvPr id="4" name="Picture 3">
            <a:extLst>
              <a:ext uri="{FF2B5EF4-FFF2-40B4-BE49-F238E27FC236}">
                <a16:creationId xmlns:a16="http://schemas.microsoft.com/office/drawing/2014/main" id="{10896E95-43F1-9E4A-9B55-DE8BBA20C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340768"/>
            <a:ext cx="8788400" cy="4597400"/>
          </a:xfrm>
          <a:prstGeom prst="rect">
            <a:avLst/>
          </a:prstGeom>
        </p:spPr>
      </p:pic>
    </p:spTree>
    <p:extLst>
      <p:ext uri="{BB962C8B-B14F-4D97-AF65-F5344CB8AC3E}">
        <p14:creationId xmlns:p14="http://schemas.microsoft.com/office/powerpoint/2010/main" val="17958757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Imagem 2"/>
          <p:cNvPicPr>
            <a:picLocks noChangeAspect="1"/>
          </p:cNvPicPr>
          <p:nvPr/>
        </p:nvPicPr>
        <p:blipFill>
          <a:blip r:embed="rId2"/>
          <a:srcRect/>
          <a:stretch>
            <a:fillRect/>
          </a:stretch>
        </p:blipFill>
        <p:spPr bwMode="auto">
          <a:xfrm>
            <a:off x="0" y="-25400"/>
            <a:ext cx="9144000" cy="6883400"/>
          </a:xfrm>
          <a:prstGeom prst="rect">
            <a:avLst/>
          </a:prstGeom>
          <a:noFill/>
          <a:ln w="9525">
            <a:noFill/>
            <a:miter lim="800000"/>
            <a:headEnd/>
            <a:tailEnd/>
          </a:ln>
        </p:spPr>
      </p:pic>
      <p:sp>
        <p:nvSpPr>
          <p:cNvPr id="14339" name="Espaço Reservado para Texto 1"/>
          <p:cNvSpPr>
            <a:spLocks noGrp="1"/>
          </p:cNvSpPr>
          <p:nvPr>
            <p:ph type="body" sz="quarter" idx="10"/>
          </p:nvPr>
        </p:nvSpPr>
        <p:spPr bwMode="auto">
          <a:xfrm>
            <a:off x="3714750" y="2786063"/>
            <a:ext cx="3529013" cy="792162"/>
          </a:xfrm>
          <a:noFill/>
          <a:ln>
            <a:miter lim="800000"/>
            <a:headEnd/>
            <a:tailEnd/>
          </a:ln>
        </p:spPr>
        <p:txBody>
          <a:bodyPr vert="horz" wrap="square" lIns="91440" tIns="45720" rIns="91440" bIns="45720" numCol="1" anchor="t" anchorCtr="0" compatLnSpc="1">
            <a:prstTxWarp prst="textNoShape">
              <a:avLst/>
            </a:prstTxWarp>
          </a:bodyPr>
          <a:lstStyle/>
          <a:p>
            <a:pPr algn="ctr"/>
            <a:r>
              <a:rPr lang="en-US" altLang="pt-BR"/>
              <a:t>Introdução a </a:t>
            </a:r>
          </a:p>
          <a:p>
            <a:pPr algn="ctr"/>
            <a:r>
              <a:rPr lang="en-US" altLang="pt-BR"/>
              <a:t>Robótica e IOT</a:t>
            </a:r>
          </a:p>
          <a:p>
            <a:endParaRPr lang="pt-BR" altLang="en-US"/>
          </a:p>
        </p:txBody>
      </p:sp>
      <p:sp>
        <p:nvSpPr>
          <p:cNvPr id="14340" name="Espaço Reservado para Texto 4"/>
          <p:cNvSpPr txBox="1">
            <a:spLocks/>
          </p:cNvSpPr>
          <p:nvPr/>
        </p:nvSpPr>
        <p:spPr bwMode="auto">
          <a:xfrm>
            <a:off x="1619250" y="5805488"/>
            <a:ext cx="4573588" cy="1150937"/>
          </a:xfrm>
          <a:prstGeom prst="rect">
            <a:avLst/>
          </a:prstGeom>
          <a:noFill/>
          <a:ln w="9525">
            <a:noFill/>
            <a:miter lim="800000"/>
            <a:headEnd/>
            <a:tailEnd/>
          </a:ln>
        </p:spPr>
        <p:txBody>
          <a:bodyPr/>
          <a:lstStyle/>
          <a:p>
            <a:pPr lvl="4" algn="r" eaLnBrk="1" hangingPunct="1">
              <a:spcBef>
                <a:spcPct val="20000"/>
              </a:spcBef>
              <a:buFont typeface="Arial" pitchFamily="34" charset="0"/>
              <a:buNone/>
            </a:pPr>
            <a:r>
              <a:rPr lang="nb-NO" altLang="en-US" sz="1200" b="1" dirty="0">
                <a:solidFill>
                  <a:srgbClr val="D9D9D9"/>
                </a:solidFill>
              </a:rPr>
              <a:t>Prof . Dr. Jos</a:t>
            </a:r>
            <a:r>
              <a:rPr lang="en-US" altLang="en-US" sz="1200" b="1" dirty="0">
                <a:solidFill>
                  <a:srgbClr val="D9D9D9"/>
                </a:solidFill>
              </a:rPr>
              <a:t>é Ahirton Lopes</a:t>
            </a:r>
            <a:r>
              <a:rPr lang="nb-NO" altLang="en-US" sz="1200" b="1" dirty="0">
                <a:solidFill>
                  <a:srgbClr val="D9D9D9"/>
                </a:solidFill>
              </a:rPr>
              <a:t> </a:t>
            </a:r>
          </a:p>
          <a:p>
            <a:pPr lvl="4" algn="r" eaLnBrk="1" hangingPunct="1">
              <a:spcBef>
                <a:spcPct val="20000"/>
              </a:spcBef>
              <a:buFont typeface="Arial" pitchFamily="34" charset="0"/>
              <a:buNone/>
            </a:pPr>
            <a:r>
              <a:rPr lang="nb-NO" altLang="en-US" sz="1200" dirty="0">
                <a:solidFill>
                  <a:srgbClr val="D9D9D9"/>
                </a:solidFill>
              </a:rPr>
              <a:t>ahirtonlopes@gmail.com</a:t>
            </a:r>
          </a:p>
          <a:p>
            <a:pPr lvl="4" algn="r" eaLnBrk="1" hangingPunct="1">
              <a:spcBef>
                <a:spcPct val="20000"/>
              </a:spcBef>
              <a:buFont typeface="Arial" pitchFamily="34" charset="0"/>
              <a:buNone/>
            </a:pPr>
            <a:endParaRPr lang="nb-NO" altLang="en-US" sz="1200" dirty="0">
              <a:solidFill>
                <a:srgbClr val="D9D9D9"/>
              </a:solidFill>
            </a:endParaRPr>
          </a:p>
          <a:p>
            <a:pPr lvl="4" algn="r" eaLnBrk="1" hangingPunct="1">
              <a:spcBef>
                <a:spcPct val="20000"/>
              </a:spcBef>
              <a:buFont typeface="Arial" pitchFamily="34" charset="0"/>
              <a:buNone/>
            </a:pPr>
            <a:r>
              <a:rPr lang="nb-NO" altLang="en-US" sz="1200" dirty="0">
                <a:solidFill>
                  <a:srgbClr val="D9D9D9"/>
                </a:solidFill>
              </a:rPr>
              <a:t>2022</a:t>
            </a:r>
          </a:p>
        </p:txBody>
      </p:sp>
    </p:spTree>
    <p:extLst>
      <p:ext uri="{BB962C8B-B14F-4D97-AF65-F5344CB8AC3E}">
        <p14:creationId xmlns:p14="http://schemas.microsoft.com/office/powerpoint/2010/main" val="2404459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Mais cases em </a:t>
            </a:r>
            <a:r>
              <a:rPr lang="pt-BR" altLang="en-US" sz="2400" dirty="0" err="1"/>
              <a:t>IIoT</a:t>
            </a:r>
            <a:r>
              <a:rPr lang="pt-BR" altLang="en-US" sz="2400" dirty="0"/>
              <a:t>!</a:t>
            </a:r>
          </a:p>
        </p:txBody>
      </p:sp>
      <p:pic>
        <p:nvPicPr>
          <p:cNvPr id="3" name="Picture 2">
            <a:extLst>
              <a:ext uri="{FF2B5EF4-FFF2-40B4-BE49-F238E27FC236}">
                <a16:creationId xmlns:a16="http://schemas.microsoft.com/office/drawing/2014/main" id="{584EDA01-9111-FF47-A15A-3CD806C38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0" y="1196752"/>
            <a:ext cx="9144000" cy="5115256"/>
          </a:xfrm>
          <a:prstGeom prst="rect">
            <a:avLst/>
          </a:prstGeom>
        </p:spPr>
      </p:pic>
    </p:spTree>
    <p:extLst>
      <p:ext uri="{BB962C8B-B14F-4D97-AF65-F5344CB8AC3E}">
        <p14:creationId xmlns:p14="http://schemas.microsoft.com/office/powerpoint/2010/main" val="30459183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Mais cases em </a:t>
            </a:r>
            <a:r>
              <a:rPr lang="pt-BR" altLang="en-US" sz="2400" dirty="0" err="1"/>
              <a:t>IIoT</a:t>
            </a:r>
            <a:r>
              <a:rPr lang="pt-BR" altLang="en-US" sz="2400" dirty="0"/>
              <a:t>!</a:t>
            </a:r>
          </a:p>
        </p:txBody>
      </p:sp>
      <p:pic>
        <p:nvPicPr>
          <p:cNvPr id="4" name="Picture 3">
            <a:extLst>
              <a:ext uri="{FF2B5EF4-FFF2-40B4-BE49-F238E27FC236}">
                <a16:creationId xmlns:a16="http://schemas.microsoft.com/office/drawing/2014/main" id="{ECA83E06-633F-F44D-B96A-20CF62D0F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4989401"/>
          </a:xfrm>
          <a:prstGeom prst="rect">
            <a:avLst/>
          </a:prstGeom>
        </p:spPr>
      </p:pic>
    </p:spTree>
    <p:extLst>
      <p:ext uri="{BB962C8B-B14F-4D97-AF65-F5344CB8AC3E}">
        <p14:creationId xmlns:p14="http://schemas.microsoft.com/office/powerpoint/2010/main" val="272185141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Mais cases em </a:t>
            </a:r>
            <a:r>
              <a:rPr lang="pt-BR" altLang="en-US" sz="2400" dirty="0" err="1"/>
              <a:t>IIoT</a:t>
            </a:r>
            <a:r>
              <a:rPr lang="pt-BR" altLang="en-US" sz="2400" dirty="0"/>
              <a:t>!</a:t>
            </a:r>
          </a:p>
        </p:txBody>
      </p:sp>
      <p:pic>
        <p:nvPicPr>
          <p:cNvPr id="3" name="Picture 2">
            <a:extLst>
              <a:ext uri="{FF2B5EF4-FFF2-40B4-BE49-F238E27FC236}">
                <a16:creationId xmlns:a16="http://schemas.microsoft.com/office/drawing/2014/main" id="{472D0CE2-BA89-9C40-A705-F23C46982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764704"/>
            <a:ext cx="8155508" cy="5891373"/>
          </a:xfrm>
          <a:prstGeom prst="rect">
            <a:avLst/>
          </a:prstGeom>
        </p:spPr>
      </p:pic>
    </p:spTree>
    <p:extLst>
      <p:ext uri="{BB962C8B-B14F-4D97-AF65-F5344CB8AC3E}">
        <p14:creationId xmlns:p14="http://schemas.microsoft.com/office/powerpoint/2010/main" val="270126643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Mais cases em </a:t>
            </a:r>
            <a:r>
              <a:rPr lang="pt-BR" altLang="en-US" sz="2400" dirty="0" err="1"/>
              <a:t>IIoT</a:t>
            </a:r>
            <a:r>
              <a:rPr lang="pt-BR" altLang="en-US" sz="2400" dirty="0"/>
              <a:t>!</a:t>
            </a:r>
          </a:p>
        </p:txBody>
      </p:sp>
      <p:pic>
        <p:nvPicPr>
          <p:cNvPr id="4" name="Picture 3">
            <a:extLst>
              <a:ext uri="{FF2B5EF4-FFF2-40B4-BE49-F238E27FC236}">
                <a16:creationId xmlns:a16="http://schemas.microsoft.com/office/drawing/2014/main" id="{0613791C-AA8B-4348-A103-B9CC5D018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484784"/>
            <a:ext cx="8640960" cy="4449337"/>
          </a:xfrm>
          <a:prstGeom prst="rect">
            <a:avLst/>
          </a:prstGeom>
        </p:spPr>
      </p:pic>
    </p:spTree>
    <p:extLst>
      <p:ext uri="{BB962C8B-B14F-4D97-AF65-F5344CB8AC3E}">
        <p14:creationId xmlns:p14="http://schemas.microsoft.com/office/powerpoint/2010/main" val="320853331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E o futuro não tão próximo assim?</a:t>
            </a:r>
          </a:p>
        </p:txBody>
      </p:sp>
      <p:pic>
        <p:nvPicPr>
          <p:cNvPr id="3" name="Picture 2">
            <a:extLst>
              <a:ext uri="{FF2B5EF4-FFF2-40B4-BE49-F238E27FC236}">
                <a16:creationId xmlns:a16="http://schemas.microsoft.com/office/drawing/2014/main" id="{03547A07-EB45-4744-AB78-1202D26AC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8" y="1124744"/>
            <a:ext cx="9144000" cy="5372100"/>
          </a:xfrm>
          <a:prstGeom prst="rect">
            <a:avLst/>
          </a:prstGeom>
        </p:spPr>
      </p:pic>
    </p:spTree>
    <p:extLst>
      <p:ext uri="{BB962C8B-B14F-4D97-AF65-F5344CB8AC3E}">
        <p14:creationId xmlns:p14="http://schemas.microsoft.com/office/powerpoint/2010/main" val="15337464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E o futuro não tão próximo assim?</a:t>
            </a:r>
          </a:p>
        </p:txBody>
      </p:sp>
      <p:pic>
        <p:nvPicPr>
          <p:cNvPr id="4" name="Picture 3">
            <a:extLst>
              <a:ext uri="{FF2B5EF4-FFF2-40B4-BE49-F238E27FC236}">
                <a16:creationId xmlns:a16="http://schemas.microsoft.com/office/drawing/2014/main" id="{D2673F21-E9E6-E842-867B-6261C56D3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086618"/>
            <a:ext cx="8154658" cy="5738054"/>
          </a:xfrm>
          <a:prstGeom prst="rect">
            <a:avLst/>
          </a:prstGeom>
        </p:spPr>
      </p:pic>
    </p:spTree>
    <p:extLst>
      <p:ext uri="{BB962C8B-B14F-4D97-AF65-F5344CB8AC3E}">
        <p14:creationId xmlns:p14="http://schemas.microsoft.com/office/powerpoint/2010/main" val="256802839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E o futuro não tão próximo assim?</a:t>
            </a:r>
          </a:p>
        </p:txBody>
      </p:sp>
      <p:pic>
        <p:nvPicPr>
          <p:cNvPr id="3" name="Picture 2">
            <a:extLst>
              <a:ext uri="{FF2B5EF4-FFF2-40B4-BE49-F238E27FC236}">
                <a16:creationId xmlns:a16="http://schemas.microsoft.com/office/drawing/2014/main" id="{77FDAF09-6019-A049-AB24-1CD5A8D92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052736"/>
            <a:ext cx="7536844" cy="5563964"/>
          </a:xfrm>
          <a:prstGeom prst="rect">
            <a:avLst/>
          </a:prstGeom>
        </p:spPr>
      </p:pic>
    </p:spTree>
    <p:extLst>
      <p:ext uri="{BB962C8B-B14F-4D97-AF65-F5344CB8AC3E}">
        <p14:creationId xmlns:p14="http://schemas.microsoft.com/office/powerpoint/2010/main" val="93390902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8313" y="115888"/>
            <a:ext cx="7127875" cy="792162"/>
          </a:xfrm>
        </p:spPr>
        <p:txBody>
          <a:bodyPr/>
          <a:lstStyle/>
          <a:p>
            <a:r>
              <a:rPr lang="pt-BR" altLang="en-US" sz="2400" dirty="0"/>
              <a:t>E o futuro não tão próximo assim?</a:t>
            </a:r>
          </a:p>
        </p:txBody>
      </p:sp>
      <p:pic>
        <p:nvPicPr>
          <p:cNvPr id="4" name="Picture 3">
            <a:extLst>
              <a:ext uri="{FF2B5EF4-FFF2-40B4-BE49-F238E27FC236}">
                <a16:creationId xmlns:a16="http://schemas.microsoft.com/office/drawing/2014/main" id="{CF02ACF0-17A6-0145-A2F5-8E9BDFC65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0768"/>
            <a:ext cx="9144000" cy="4557267"/>
          </a:xfrm>
          <a:prstGeom prst="rect">
            <a:avLst/>
          </a:prstGeom>
        </p:spPr>
      </p:pic>
    </p:spTree>
    <p:extLst>
      <p:ext uri="{BB962C8B-B14F-4D97-AF65-F5344CB8AC3E}">
        <p14:creationId xmlns:p14="http://schemas.microsoft.com/office/powerpoint/2010/main" val="27193582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7544" y="116632"/>
            <a:ext cx="7127875" cy="792162"/>
          </a:xfrm>
        </p:spPr>
        <p:txBody>
          <a:bodyPr/>
          <a:lstStyle/>
          <a:p>
            <a:r>
              <a:rPr lang="pt-BR" altLang="en-US" sz="2400" dirty="0"/>
              <a:t>E o futuro não tão próximo assim?</a:t>
            </a:r>
            <a:br>
              <a:rPr lang="pt-BR" altLang="en-US" sz="2400" dirty="0"/>
            </a:br>
            <a:r>
              <a:rPr lang="pt-BR" altLang="en-US" sz="2400" dirty="0"/>
              <a:t>O </a:t>
            </a:r>
            <a:r>
              <a:rPr lang="pt-BR" altLang="en-US" sz="2400" dirty="0" err="1"/>
              <a:t>Trump</a:t>
            </a:r>
            <a:r>
              <a:rPr lang="pt-BR" altLang="en-US" sz="2400" dirty="0"/>
              <a:t> já está em 2030!</a:t>
            </a:r>
          </a:p>
        </p:txBody>
      </p:sp>
      <p:pic>
        <p:nvPicPr>
          <p:cNvPr id="3" name="Picture 2">
            <a:extLst>
              <a:ext uri="{FF2B5EF4-FFF2-40B4-BE49-F238E27FC236}">
                <a16:creationId xmlns:a16="http://schemas.microsoft.com/office/drawing/2014/main" id="{BC33F728-2619-B041-9776-AA527974C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628800"/>
            <a:ext cx="6019750" cy="4408163"/>
          </a:xfrm>
          <a:prstGeom prst="rect">
            <a:avLst/>
          </a:prstGeom>
        </p:spPr>
      </p:pic>
    </p:spTree>
    <p:extLst>
      <p:ext uri="{BB962C8B-B14F-4D97-AF65-F5344CB8AC3E}">
        <p14:creationId xmlns:p14="http://schemas.microsoft.com/office/powerpoint/2010/main" val="194589375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3"/>
          <p:cNvSpPr>
            <a:spLocks noGrp="1"/>
          </p:cNvSpPr>
          <p:nvPr>
            <p:ph type="ctrTitle"/>
          </p:nvPr>
        </p:nvSpPr>
        <p:spPr>
          <a:xfrm>
            <a:off x="467544" y="116632"/>
            <a:ext cx="7127875" cy="792162"/>
          </a:xfrm>
        </p:spPr>
        <p:txBody>
          <a:bodyPr/>
          <a:lstStyle/>
          <a:p>
            <a:r>
              <a:rPr lang="pt-BR" altLang="en-US" sz="2400" dirty="0"/>
              <a:t>Atenção a o que seu projeto trás para ambos, negócio e melhoria quanto a </a:t>
            </a:r>
            <a:r>
              <a:rPr lang="pt-BR" altLang="en-US" sz="2400" i="1" dirty="0" err="1"/>
              <a:t>analytics</a:t>
            </a:r>
            <a:endParaRPr lang="pt-BR" altLang="en-US" sz="2400" i="1" dirty="0"/>
          </a:p>
        </p:txBody>
      </p:sp>
      <p:pic>
        <p:nvPicPr>
          <p:cNvPr id="4" name="Picture 3">
            <a:extLst>
              <a:ext uri="{FF2B5EF4-FFF2-40B4-BE49-F238E27FC236}">
                <a16:creationId xmlns:a16="http://schemas.microsoft.com/office/drawing/2014/main" id="{20D8B1D8-5FA7-AC48-8F86-BA5B5D488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776"/>
            <a:ext cx="9144000" cy="4218495"/>
          </a:xfrm>
          <a:prstGeom prst="rect">
            <a:avLst/>
          </a:prstGeom>
        </p:spPr>
      </p:pic>
    </p:spTree>
    <p:extLst>
      <p:ext uri="{BB962C8B-B14F-4D97-AF65-F5344CB8AC3E}">
        <p14:creationId xmlns:p14="http://schemas.microsoft.com/office/powerpoint/2010/main" val="208759066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3"/>
          <p:cNvSpPr>
            <a:spLocks noGrp="1"/>
          </p:cNvSpPr>
          <p:nvPr>
            <p:ph type="ctrTitle"/>
          </p:nvPr>
        </p:nvSpPr>
        <p:spPr>
          <a:xfrm>
            <a:off x="468313" y="115888"/>
            <a:ext cx="7127875" cy="792162"/>
          </a:xfrm>
        </p:spPr>
        <p:txBody>
          <a:bodyPr/>
          <a:lstStyle/>
          <a:p>
            <a:r>
              <a:rPr lang="pt-BR" altLang="en-US" sz="2000"/>
              <a:t>Overview</a:t>
            </a:r>
          </a:p>
        </p:txBody>
      </p:sp>
      <p:sp>
        <p:nvSpPr>
          <p:cNvPr id="15363" name="Content Placeholder 2"/>
          <p:cNvSpPr txBox="1">
            <a:spLocks/>
          </p:cNvSpPr>
          <p:nvPr/>
        </p:nvSpPr>
        <p:spPr bwMode="auto">
          <a:xfrm>
            <a:off x="422275" y="2852936"/>
            <a:ext cx="8299450" cy="3644900"/>
          </a:xfrm>
          <a:prstGeom prst="rect">
            <a:avLst/>
          </a:prstGeom>
          <a:noFill/>
          <a:ln w="9525">
            <a:noFill/>
            <a:miter lim="800000"/>
            <a:headEnd/>
            <a:tailEnd/>
          </a:ln>
        </p:spPr>
        <p:txBody>
          <a:bodyPr/>
          <a:lstStyle/>
          <a:p>
            <a:pPr marL="228600" indent="-228600" eaLnBrk="1" hangingPunct="1">
              <a:lnSpc>
                <a:spcPct val="90000"/>
              </a:lnSpc>
              <a:spcBef>
                <a:spcPts val="1000"/>
              </a:spcBef>
              <a:buFont typeface="Arial" pitchFamily="34" charset="0"/>
              <a:buChar char="•"/>
            </a:pPr>
            <a:endParaRPr lang="en-US" altLang="pt-BR" sz="2400" dirty="0">
              <a:solidFill>
                <a:schemeClr val="bg1"/>
              </a:solidFill>
              <a:latin typeface="Calibri" pitchFamily="34" charset="0"/>
            </a:endParaRPr>
          </a:p>
          <a:p>
            <a:pPr marL="228600" indent="-228600" eaLnBrk="1" hangingPunct="1">
              <a:lnSpc>
                <a:spcPct val="90000"/>
              </a:lnSpc>
              <a:spcBef>
                <a:spcPts val="1000"/>
              </a:spcBef>
              <a:buFont typeface="Arial" pitchFamily="34" charset="0"/>
              <a:buChar char="•"/>
            </a:pPr>
            <a:r>
              <a:rPr lang="en-US" altLang="pt-BR" sz="2400" dirty="0" err="1">
                <a:solidFill>
                  <a:schemeClr val="bg1"/>
                </a:solidFill>
                <a:latin typeface="Calibri" pitchFamily="34" charset="0"/>
              </a:rPr>
              <a:t>Trabalho</a:t>
            </a:r>
            <a:r>
              <a:rPr lang="en-US" altLang="pt-BR" sz="2400" dirty="0">
                <a:solidFill>
                  <a:schemeClr val="bg1"/>
                </a:solidFill>
                <a:latin typeface="Calibri" pitchFamily="34" charset="0"/>
              </a:rPr>
              <a:t> Final;</a:t>
            </a:r>
          </a:p>
          <a:p>
            <a:pPr marL="228600" indent="-228600" eaLnBrk="1" hangingPunct="1">
              <a:lnSpc>
                <a:spcPct val="90000"/>
              </a:lnSpc>
              <a:spcBef>
                <a:spcPts val="1000"/>
              </a:spcBef>
              <a:buFont typeface="Arial" pitchFamily="34" charset="0"/>
              <a:buChar char="•"/>
            </a:pPr>
            <a:r>
              <a:rPr lang="en-US" altLang="pt-BR" sz="2400" dirty="0">
                <a:solidFill>
                  <a:schemeClr val="bg1"/>
                </a:solidFill>
                <a:latin typeface="Calibri" pitchFamily="34" charset="0"/>
              </a:rPr>
              <a:t>Dos </a:t>
            </a:r>
            <a:r>
              <a:rPr lang="en-US" altLang="pt-BR" sz="2400" dirty="0" err="1">
                <a:solidFill>
                  <a:schemeClr val="bg1"/>
                </a:solidFill>
                <a:latin typeface="Calibri" pitchFamily="34" charset="0"/>
              </a:rPr>
              <a:t>dispositivos</a:t>
            </a:r>
            <a:r>
              <a:rPr lang="en-US" altLang="pt-BR" sz="2400" dirty="0">
                <a:solidFill>
                  <a:schemeClr val="bg1"/>
                </a:solidFill>
                <a:latin typeface="Calibri" pitchFamily="34" charset="0"/>
              </a:rPr>
              <a:t> </a:t>
            </a:r>
            <a:r>
              <a:rPr lang="en-US" altLang="pt-BR" sz="2400" dirty="0" err="1">
                <a:solidFill>
                  <a:schemeClr val="bg1"/>
                </a:solidFill>
                <a:latin typeface="Calibri" pitchFamily="34" charset="0"/>
              </a:rPr>
              <a:t>conectados</a:t>
            </a:r>
            <a:r>
              <a:rPr lang="en-US" altLang="pt-BR" sz="2400" dirty="0">
                <a:solidFill>
                  <a:schemeClr val="bg1"/>
                </a:solidFill>
                <a:latin typeface="Calibri" pitchFamily="34" charset="0"/>
              </a:rPr>
              <a:t> </a:t>
            </a:r>
            <a:r>
              <a:rPr lang="en-US" altLang="pt-BR" sz="2400" dirty="0" err="1">
                <a:solidFill>
                  <a:schemeClr val="bg1"/>
                </a:solidFill>
                <a:latin typeface="Calibri" pitchFamily="34" charset="0"/>
              </a:rPr>
              <a:t>ao</a:t>
            </a:r>
            <a:r>
              <a:rPr lang="en-US" altLang="pt-BR" sz="2400" dirty="0">
                <a:solidFill>
                  <a:schemeClr val="bg1"/>
                </a:solidFill>
                <a:latin typeface="Calibri" pitchFamily="34" charset="0"/>
              </a:rPr>
              <a:t> valor </a:t>
            </a:r>
            <a:r>
              <a:rPr lang="en-US" altLang="pt-BR" sz="2400" dirty="0" err="1">
                <a:solidFill>
                  <a:schemeClr val="bg1"/>
                </a:solidFill>
                <a:latin typeface="Calibri" pitchFamily="34" charset="0"/>
              </a:rPr>
              <a:t>humano</a:t>
            </a:r>
            <a:r>
              <a:rPr lang="en-US" altLang="pt-BR" sz="2400" dirty="0">
                <a:solidFill>
                  <a:schemeClr val="bg1"/>
                </a:solidFill>
                <a:latin typeface="Calibri" pitchFamily="34" charset="0"/>
              </a:rPr>
              <a:t>;</a:t>
            </a:r>
          </a:p>
          <a:p>
            <a:pPr marL="228600" indent="-228600" eaLnBrk="1" hangingPunct="1">
              <a:lnSpc>
                <a:spcPct val="90000"/>
              </a:lnSpc>
              <a:spcBef>
                <a:spcPts val="1000"/>
              </a:spcBef>
              <a:buFont typeface="Arial" pitchFamily="34" charset="0"/>
              <a:buChar char="•"/>
            </a:pPr>
            <a:r>
              <a:rPr lang="en-US" altLang="pt-BR" sz="2400" dirty="0" err="1">
                <a:solidFill>
                  <a:schemeClr val="bg1"/>
                </a:solidFill>
                <a:latin typeface="Calibri" pitchFamily="34" charset="0"/>
              </a:rPr>
              <a:t>Arquitetura</a:t>
            </a:r>
            <a:r>
              <a:rPr lang="en-US" altLang="pt-BR" sz="2400" dirty="0">
                <a:solidFill>
                  <a:schemeClr val="bg1"/>
                </a:solidFill>
                <a:latin typeface="Calibri" pitchFamily="34" charset="0"/>
              </a:rPr>
              <a:t> de </a:t>
            </a:r>
            <a:r>
              <a:rPr lang="en-US" altLang="pt-BR" sz="2400" dirty="0" err="1">
                <a:solidFill>
                  <a:schemeClr val="bg1"/>
                </a:solidFill>
                <a:latin typeface="Calibri" pitchFamily="34" charset="0"/>
              </a:rPr>
              <a:t>projetos</a:t>
            </a:r>
            <a:r>
              <a:rPr lang="en-US" altLang="pt-BR" sz="2400" dirty="0">
                <a:solidFill>
                  <a:schemeClr val="bg1"/>
                </a:solidFill>
                <a:latin typeface="Calibri" pitchFamily="34" charset="0"/>
              </a:rPr>
              <a:t> </a:t>
            </a:r>
            <a:r>
              <a:rPr lang="en-US" altLang="pt-BR" sz="2400" dirty="0" err="1">
                <a:solidFill>
                  <a:schemeClr val="bg1"/>
                </a:solidFill>
                <a:latin typeface="Calibri" pitchFamily="34" charset="0"/>
              </a:rPr>
              <a:t>em</a:t>
            </a:r>
            <a:r>
              <a:rPr lang="en-US" altLang="pt-BR" sz="2400" dirty="0">
                <a:solidFill>
                  <a:schemeClr val="bg1"/>
                </a:solidFill>
                <a:latin typeface="Calibri" pitchFamily="34" charset="0"/>
              </a:rPr>
              <a:t> IOT;</a:t>
            </a:r>
          </a:p>
          <a:p>
            <a:pPr marL="228600" indent="-228600" eaLnBrk="1" hangingPunct="1">
              <a:lnSpc>
                <a:spcPct val="90000"/>
              </a:lnSpc>
              <a:spcBef>
                <a:spcPts val="1000"/>
              </a:spcBef>
              <a:buFont typeface="Arial" pitchFamily="34" charset="0"/>
              <a:buChar char="•"/>
            </a:pPr>
            <a:r>
              <a:rPr lang="en-US" altLang="pt-BR" sz="2400" dirty="0" err="1">
                <a:solidFill>
                  <a:schemeClr val="bg1"/>
                </a:solidFill>
                <a:latin typeface="Calibri" pitchFamily="34" charset="0"/>
              </a:rPr>
              <a:t>IIoT</a:t>
            </a:r>
            <a:r>
              <a:rPr lang="en-US" altLang="pt-BR" sz="2400" dirty="0">
                <a:solidFill>
                  <a:schemeClr val="bg1"/>
                </a:solidFill>
                <a:latin typeface="Calibri" pitchFamily="34" charset="0"/>
              </a:rPr>
              <a:t> – IoT Industrial;</a:t>
            </a:r>
          </a:p>
          <a:p>
            <a:pPr marL="228600" indent="-228600" eaLnBrk="1" hangingPunct="1">
              <a:lnSpc>
                <a:spcPct val="90000"/>
              </a:lnSpc>
              <a:spcBef>
                <a:spcPts val="1000"/>
              </a:spcBef>
              <a:buFont typeface="Arial" pitchFamily="34" charset="0"/>
              <a:buChar char="•"/>
            </a:pPr>
            <a:r>
              <a:rPr lang="en-US" altLang="pt-BR" sz="2400" dirty="0" err="1">
                <a:solidFill>
                  <a:schemeClr val="bg1"/>
                </a:solidFill>
                <a:latin typeface="Calibri" pitchFamily="34" charset="0"/>
              </a:rPr>
              <a:t>Robótica</a:t>
            </a:r>
            <a:r>
              <a:rPr lang="en-US" altLang="pt-BR" sz="2400" dirty="0">
                <a:solidFill>
                  <a:schemeClr val="bg1"/>
                </a:solidFill>
                <a:latin typeface="Calibri" pitchFamily="34" charset="0"/>
              </a:rPr>
              <a:t>, cases e </a:t>
            </a:r>
            <a:r>
              <a:rPr lang="en-US" altLang="pt-BR" sz="2400" dirty="0" err="1">
                <a:solidFill>
                  <a:schemeClr val="bg1"/>
                </a:solidFill>
                <a:latin typeface="Calibri" pitchFamily="34" charset="0"/>
              </a:rPr>
              <a:t>aplicações</a:t>
            </a:r>
            <a:r>
              <a:rPr lang="en-US" altLang="pt-BR" sz="2400" dirty="0">
                <a:solidFill>
                  <a:schemeClr val="bg1"/>
                </a:solidFill>
                <a:latin typeface="Calibri" pitchFamily="34" charset="0"/>
              </a:rPr>
              <a:t>;</a:t>
            </a:r>
          </a:p>
          <a:p>
            <a:pPr marL="228600" indent="-228600" eaLnBrk="1" hangingPunct="1">
              <a:lnSpc>
                <a:spcPct val="90000"/>
              </a:lnSpc>
              <a:spcBef>
                <a:spcPts val="1000"/>
              </a:spcBef>
              <a:buFont typeface="Arial" pitchFamily="34" charset="0"/>
              <a:buChar char="•"/>
            </a:pPr>
            <a:r>
              <a:rPr lang="en-US" altLang="pt-BR" sz="2400" dirty="0" err="1">
                <a:solidFill>
                  <a:schemeClr val="bg1"/>
                </a:solidFill>
                <a:latin typeface="Calibri" pitchFamily="34" charset="0"/>
              </a:rPr>
              <a:t>Próximos</a:t>
            </a:r>
            <a:r>
              <a:rPr lang="en-US" altLang="pt-BR" sz="2400" dirty="0">
                <a:solidFill>
                  <a:schemeClr val="bg1"/>
                </a:solidFill>
                <a:latin typeface="Calibri" pitchFamily="34" charset="0"/>
              </a:rPr>
              <a:t> </a:t>
            </a:r>
            <a:r>
              <a:rPr lang="en-US" altLang="pt-BR" sz="2400" dirty="0" err="1">
                <a:solidFill>
                  <a:schemeClr val="bg1"/>
                </a:solidFill>
                <a:latin typeface="Calibri" pitchFamily="34" charset="0"/>
              </a:rPr>
              <a:t>passos</a:t>
            </a:r>
            <a:r>
              <a:rPr lang="en-US" altLang="pt-BR" sz="2400" dirty="0">
                <a:solidFill>
                  <a:schemeClr val="bg1"/>
                </a:solidFill>
                <a:latin typeface="Calibri" pitchFamily="34" charset="0"/>
              </a:rPr>
              <a:t> </a:t>
            </a:r>
            <a:r>
              <a:rPr lang="en-US" altLang="pt-BR" sz="2400" dirty="0" err="1">
                <a:solidFill>
                  <a:schemeClr val="bg1"/>
                </a:solidFill>
                <a:latin typeface="Calibri" pitchFamily="34" charset="0"/>
              </a:rPr>
              <a:t>em</a:t>
            </a:r>
            <a:r>
              <a:rPr lang="en-US" altLang="pt-BR" sz="2400" dirty="0">
                <a:solidFill>
                  <a:schemeClr val="bg1"/>
                </a:solidFill>
                <a:latin typeface="Calibri" pitchFamily="34" charset="0"/>
              </a:rPr>
              <a:t> </a:t>
            </a:r>
            <a:r>
              <a:rPr lang="en-US" altLang="pt-BR" sz="2400" dirty="0" err="1">
                <a:solidFill>
                  <a:schemeClr val="bg1"/>
                </a:solidFill>
                <a:latin typeface="Calibri" pitchFamily="34" charset="0"/>
              </a:rPr>
              <a:t>nossa</a:t>
            </a:r>
            <a:r>
              <a:rPr lang="en-US" altLang="pt-BR" sz="2400" dirty="0">
                <a:solidFill>
                  <a:schemeClr val="bg1"/>
                </a:solidFill>
                <a:latin typeface="Calibri" pitchFamily="34" charset="0"/>
              </a:rPr>
              <a:t> </a:t>
            </a:r>
            <a:r>
              <a:rPr lang="en-US" altLang="pt-BR" sz="2400" dirty="0" err="1">
                <a:solidFill>
                  <a:schemeClr val="bg1"/>
                </a:solidFill>
                <a:latin typeface="Calibri" pitchFamily="34" charset="0"/>
              </a:rPr>
              <a:t>jornada</a:t>
            </a:r>
            <a:r>
              <a:rPr lang="en-US" altLang="pt-BR" sz="2400" dirty="0">
                <a:solidFill>
                  <a:schemeClr val="bg1"/>
                </a:solidFill>
                <a:latin typeface="Calibri" pitchFamily="34" charset="0"/>
              </a:rPr>
              <a:t>.</a:t>
            </a:r>
            <a:endParaRPr lang="en-US" altLang="pt-BR" sz="2400" dirty="0">
              <a:latin typeface="Calibri" pitchFamily="34" charset="0"/>
            </a:endParaRPr>
          </a:p>
          <a:p>
            <a:pPr marL="228600" indent="-228600" eaLnBrk="1" hangingPunct="1">
              <a:lnSpc>
                <a:spcPct val="90000"/>
              </a:lnSpc>
              <a:spcBef>
                <a:spcPts val="1000"/>
              </a:spcBef>
              <a:buFont typeface="Arial" pitchFamily="34" charset="0"/>
              <a:buChar char="•"/>
            </a:pPr>
            <a:endParaRPr lang="en-US" altLang="pt-BR" sz="2400" dirty="0">
              <a:latin typeface="Calibri" pitchFamily="34" charset="0"/>
            </a:endParaRPr>
          </a:p>
        </p:txBody>
      </p:sp>
      <p:pic>
        <p:nvPicPr>
          <p:cNvPr id="4" name="Imagem 6" descr="Screen Shot 2019-01-20 at 21.18.43.png">
            <a:extLst>
              <a:ext uri="{FF2B5EF4-FFF2-40B4-BE49-F238E27FC236}">
                <a16:creationId xmlns:a16="http://schemas.microsoft.com/office/drawing/2014/main" id="{879A552B-F673-42B2-BBA1-978D507609E6}"/>
              </a:ext>
            </a:extLst>
          </p:cNvPr>
          <p:cNvPicPr>
            <a:picLocks noChangeAspect="1"/>
          </p:cNvPicPr>
          <p:nvPr/>
        </p:nvPicPr>
        <p:blipFill>
          <a:blip r:embed="rId2"/>
          <a:srcRect/>
          <a:stretch>
            <a:fillRect/>
          </a:stretch>
        </p:blipFill>
        <p:spPr bwMode="auto">
          <a:xfrm>
            <a:off x="2783681" y="1114624"/>
            <a:ext cx="3576637" cy="1738312"/>
          </a:xfrm>
          <a:prstGeom prst="rect">
            <a:avLst/>
          </a:prstGeom>
          <a:noFill/>
          <a:ln w="9525">
            <a:noFill/>
            <a:miter lim="800000"/>
            <a:headEnd/>
            <a:tailEnd/>
          </a:ln>
        </p:spPr>
      </p:pic>
    </p:spTree>
    <p:extLst>
      <p:ext uri="{BB962C8B-B14F-4D97-AF65-F5344CB8AC3E}">
        <p14:creationId xmlns:p14="http://schemas.microsoft.com/office/powerpoint/2010/main" val="1612546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531813" y="241300"/>
            <a:ext cx="8569325" cy="400050"/>
          </a:xfrm>
          <a:prstGeom prst="rect">
            <a:avLst/>
          </a:prstGeom>
          <a:noFill/>
          <a:ln w="9525">
            <a:noFill/>
            <a:miter lim="800000"/>
            <a:headEnd/>
            <a:tailEnd/>
          </a:ln>
        </p:spPr>
        <p:txBody>
          <a:bodyPr>
            <a:spAutoFit/>
          </a:bodyPr>
          <a:lstStyle/>
          <a:p>
            <a:pPr eaLnBrk="1" hangingPunct="1">
              <a:spcBef>
                <a:spcPct val="50000"/>
              </a:spcBef>
            </a:pPr>
            <a:r>
              <a:rPr lang="pt-BR" altLang="pt-BR" sz="2000" b="1" dirty="0">
                <a:ea typeface="宋体" pitchFamily="2" charset="-122"/>
              </a:rPr>
              <a:t>Das aulas passadas ...</a:t>
            </a:r>
          </a:p>
        </p:txBody>
      </p:sp>
      <p:sp>
        <p:nvSpPr>
          <p:cNvPr id="22531" name="Content Placeholder 2"/>
          <p:cNvSpPr txBox="1">
            <a:spLocks/>
          </p:cNvSpPr>
          <p:nvPr/>
        </p:nvSpPr>
        <p:spPr bwMode="auto">
          <a:xfrm>
            <a:off x="428625" y="1071563"/>
            <a:ext cx="8299450" cy="5500687"/>
          </a:xfrm>
          <a:prstGeom prst="rect">
            <a:avLst/>
          </a:prstGeom>
          <a:noFill/>
          <a:ln w="9525">
            <a:noFill/>
            <a:miter lim="800000"/>
            <a:headEnd/>
            <a:tailEnd/>
          </a:ln>
        </p:spPr>
        <p:txBody>
          <a:bodyPr/>
          <a:lstStyle/>
          <a:p>
            <a:pPr marL="228600" indent="-228600" algn="just" eaLnBrk="1" hangingPunct="1">
              <a:lnSpc>
                <a:spcPct val="90000"/>
              </a:lnSpc>
              <a:spcBef>
                <a:spcPts val="1000"/>
              </a:spcBef>
              <a:buFont typeface="Arial" pitchFamily="34" charset="0"/>
              <a:buChar char="•"/>
            </a:pPr>
            <a:r>
              <a:rPr lang="pt-BR" altLang="pt-BR" sz="2000" dirty="0">
                <a:latin typeface="Calibri" pitchFamily="34" charset="0"/>
              </a:rPr>
              <a:t>Primeiros Autômatos: </a:t>
            </a:r>
          </a:p>
          <a:p>
            <a:pPr marL="685800" lvl="1" indent="-228600" algn="just" eaLnBrk="1" hangingPunct="1">
              <a:lnSpc>
                <a:spcPct val="90000"/>
              </a:lnSpc>
              <a:spcBef>
                <a:spcPts val="1000"/>
              </a:spcBef>
              <a:buFont typeface="Arial" pitchFamily="34" charset="0"/>
              <a:buChar char="•"/>
            </a:pPr>
            <a:r>
              <a:rPr lang="pt-BR" altLang="pt-BR" sz="2000" dirty="0">
                <a:latin typeface="Calibri" pitchFamily="34" charset="0"/>
              </a:rPr>
              <a:t>Leonardo da Vinci (1495) - desenhos detalhados de um cavaleiro mecânico capaz de sentar-se, mexer seus braços, mover sua cabeça e o maxilar. </a:t>
            </a:r>
          </a:p>
          <a:p>
            <a:pPr marL="228600" indent="-228600" algn="just" eaLnBrk="1" hangingPunct="1">
              <a:lnSpc>
                <a:spcPct val="90000"/>
              </a:lnSpc>
              <a:spcBef>
                <a:spcPts val="1000"/>
              </a:spcBef>
              <a:buFont typeface="Arial" pitchFamily="34" charset="0"/>
              <a:buChar char="•"/>
            </a:pPr>
            <a:r>
              <a:rPr lang="pt-BR" altLang="pt-BR" sz="2000" dirty="0">
                <a:latin typeface="Calibri" pitchFamily="34" charset="0"/>
              </a:rPr>
              <a:t>A palavra </a:t>
            </a:r>
            <a:r>
              <a:rPr lang="pt-BR" altLang="pt-BR" sz="2000" b="1" i="1" dirty="0" err="1">
                <a:latin typeface="Calibri" pitchFamily="34" charset="0"/>
              </a:rPr>
              <a:t>robot</a:t>
            </a:r>
            <a:r>
              <a:rPr lang="pt-BR" altLang="pt-BR" sz="2000" b="1" i="1" dirty="0">
                <a:latin typeface="Calibri" pitchFamily="34" charset="0"/>
              </a:rPr>
              <a:t>:</a:t>
            </a:r>
          </a:p>
          <a:p>
            <a:pPr marL="1143000" lvl="2" indent="-228600" algn="just" eaLnBrk="1" hangingPunct="1">
              <a:lnSpc>
                <a:spcPct val="90000"/>
              </a:lnSpc>
              <a:spcBef>
                <a:spcPts val="1000"/>
              </a:spcBef>
              <a:buFont typeface="Arial" pitchFamily="34" charset="0"/>
              <a:buChar char="•"/>
            </a:pPr>
            <a:r>
              <a:rPr lang="pt-BR" altLang="pt-BR" sz="2000" dirty="0">
                <a:latin typeface="Calibri" pitchFamily="34" charset="0"/>
              </a:rPr>
              <a:t>Deriva do checo e significa trabalho forçado. </a:t>
            </a:r>
          </a:p>
          <a:p>
            <a:pPr marL="1143000" lvl="2" indent="-228600" algn="just" eaLnBrk="1" hangingPunct="1">
              <a:lnSpc>
                <a:spcPct val="90000"/>
              </a:lnSpc>
              <a:spcBef>
                <a:spcPts val="1000"/>
              </a:spcBef>
              <a:buFont typeface="Arial" pitchFamily="34" charset="0"/>
              <a:buChar char="•"/>
            </a:pPr>
            <a:r>
              <a:rPr lang="pt-BR" altLang="pt-BR" sz="2000" dirty="0">
                <a:latin typeface="Calibri" pitchFamily="34" charset="0"/>
              </a:rPr>
              <a:t>O termo, com a atual interpretação, foi inventado pelo escritor checoslovaco </a:t>
            </a:r>
            <a:r>
              <a:rPr lang="pt-BR" altLang="pt-BR" sz="2000" b="1" dirty="0" err="1">
                <a:latin typeface="Calibri" pitchFamily="34" charset="0"/>
              </a:rPr>
              <a:t>Karel</a:t>
            </a:r>
            <a:r>
              <a:rPr lang="pt-BR" altLang="pt-BR" sz="2000" b="1" dirty="0">
                <a:latin typeface="Calibri" pitchFamily="34" charset="0"/>
              </a:rPr>
              <a:t> </a:t>
            </a:r>
            <a:r>
              <a:rPr lang="pt-BR" altLang="pt-BR" sz="2000" b="1" dirty="0" err="1">
                <a:latin typeface="Calibri" pitchFamily="34" charset="0"/>
              </a:rPr>
              <a:t>Capek</a:t>
            </a:r>
            <a:r>
              <a:rPr lang="pt-BR" altLang="pt-BR" sz="2000" dirty="0">
                <a:latin typeface="Calibri" pitchFamily="34" charset="0"/>
              </a:rPr>
              <a:t> (1890-1938) em 1921 na sua peça </a:t>
            </a:r>
            <a:r>
              <a:rPr lang="pt-BR" altLang="pt-BR" sz="2000" i="1" dirty="0" err="1">
                <a:latin typeface="Calibri" pitchFamily="34" charset="0"/>
              </a:rPr>
              <a:t>Rossumovi</a:t>
            </a:r>
            <a:r>
              <a:rPr lang="pt-BR" altLang="pt-BR" sz="2000" i="1" dirty="0">
                <a:latin typeface="Calibri" pitchFamily="34" charset="0"/>
              </a:rPr>
              <a:t> </a:t>
            </a:r>
            <a:r>
              <a:rPr lang="pt-BR" altLang="pt-BR" sz="2000" i="1" dirty="0" err="1">
                <a:latin typeface="Calibri" pitchFamily="34" charset="0"/>
              </a:rPr>
              <a:t>Univerzální</a:t>
            </a:r>
            <a:r>
              <a:rPr lang="pt-BR" altLang="pt-BR" sz="2000" i="1" dirty="0">
                <a:latin typeface="Calibri" pitchFamily="34" charset="0"/>
              </a:rPr>
              <a:t> </a:t>
            </a:r>
            <a:r>
              <a:rPr lang="pt-BR" altLang="pt-BR" sz="2000" i="1" dirty="0" err="1">
                <a:latin typeface="Calibri" pitchFamily="34" charset="0"/>
              </a:rPr>
              <a:t>Roboti</a:t>
            </a:r>
            <a:r>
              <a:rPr lang="pt-BR" altLang="pt-BR" sz="2000" dirty="0">
                <a:latin typeface="Calibri" pitchFamily="34" charset="0"/>
              </a:rPr>
              <a:t> (</a:t>
            </a:r>
            <a:r>
              <a:rPr lang="pt-BR" altLang="pt-BR" sz="2000" i="1" dirty="0" err="1">
                <a:latin typeface="Calibri" pitchFamily="34" charset="0"/>
              </a:rPr>
              <a:t>Rossum</a:t>
            </a:r>
            <a:r>
              <a:rPr lang="pt-BR" altLang="pt-BR" sz="2000" i="1" dirty="0">
                <a:latin typeface="Calibri" pitchFamily="34" charset="0"/>
              </a:rPr>
              <a:t> Universal </a:t>
            </a:r>
            <a:r>
              <a:rPr lang="pt-BR" altLang="pt-BR" sz="2000" i="1" dirty="0" err="1">
                <a:latin typeface="Calibri" pitchFamily="34" charset="0"/>
              </a:rPr>
              <a:t>Robots</a:t>
            </a:r>
            <a:r>
              <a:rPr lang="pt-BR" altLang="pt-BR" sz="2000" dirty="0">
                <a:latin typeface="Calibri" pitchFamily="34" charset="0"/>
              </a:rPr>
              <a:t>).</a:t>
            </a:r>
          </a:p>
        </p:txBody>
      </p:sp>
      <p:pic>
        <p:nvPicPr>
          <p:cNvPr id="22532" name="Picture 2" descr="Image result for leonardo da vinci automata"/>
          <p:cNvPicPr>
            <a:picLocks noChangeAspect="1" noChangeArrowheads="1"/>
          </p:cNvPicPr>
          <p:nvPr/>
        </p:nvPicPr>
        <p:blipFill>
          <a:blip r:embed="rId2"/>
          <a:srcRect/>
          <a:stretch>
            <a:fillRect/>
          </a:stretch>
        </p:blipFill>
        <p:spPr bwMode="auto">
          <a:xfrm>
            <a:off x="0" y="4768850"/>
            <a:ext cx="1500188" cy="2089150"/>
          </a:xfrm>
          <a:prstGeom prst="rect">
            <a:avLst/>
          </a:prstGeom>
          <a:noFill/>
          <a:ln w="9525">
            <a:noFill/>
            <a:miter lim="800000"/>
            <a:headEnd/>
            <a:tailEnd/>
          </a:ln>
        </p:spPr>
      </p:pic>
      <p:pic>
        <p:nvPicPr>
          <p:cNvPr id="22533" name="Picture 4" descr="Related image"/>
          <p:cNvPicPr>
            <a:picLocks noChangeAspect="1" noChangeArrowheads="1"/>
          </p:cNvPicPr>
          <p:nvPr/>
        </p:nvPicPr>
        <p:blipFill>
          <a:blip r:embed="rId3"/>
          <a:srcRect/>
          <a:stretch>
            <a:fillRect/>
          </a:stretch>
        </p:blipFill>
        <p:spPr bwMode="auto">
          <a:xfrm>
            <a:off x="1500188" y="4786313"/>
            <a:ext cx="1428750" cy="2071687"/>
          </a:xfrm>
          <a:prstGeom prst="rect">
            <a:avLst/>
          </a:prstGeom>
          <a:noFill/>
          <a:ln w="9525">
            <a:noFill/>
            <a:miter lim="800000"/>
            <a:headEnd/>
            <a:tailEnd/>
          </a:ln>
        </p:spPr>
      </p:pic>
      <p:pic>
        <p:nvPicPr>
          <p:cNvPr id="22534" name="Picture 6" descr="Related image"/>
          <p:cNvPicPr>
            <a:picLocks noChangeAspect="1" noChangeArrowheads="1"/>
          </p:cNvPicPr>
          <p:nvPr/>
        </p:nvPicPr>
        <p:blipFill>
          <a:blip r:embed="rId4"/>
          <a:srcRect/>
          <a:stretch>
            <a:fillRect/>
          </a:stretch>
        </p:blipFill>
        <p:spPr bwMode="auto">
          <a:xfrm>
            <a:off x="2928938" y="4765675"/>
            <a:ext cx="1857375" cy="2092325"/>
          </a:xfrm>
          <a:prstGeom prst="rect">
            <a:avLst/>
          </a:prstGeom>
          <a:noFill/>
          <a:ln w="9525">
            <a:noFill/>
            <a:miter lim="800000"/>
            <a:headEnd/>
            <a:tailEnd/>
          </a:ln>
        </p:spPr>
      </p:pic>
      <p:pic>
        <p:nvPicPr>
          <p:cNvPr id="22535" name="Imagem 8" descr="220px-R.U.R._by_Karel_Čapek_1939.jpg"/>
          <p:cNvPicPr>
            <a:picLocks noChangeAspect="1"/>
          </p:cNvPicPr>
          <p:nvPr/>
        </p:nvPicPr>
        <p:blipFill>
          <a:blip r:embed="rId5"/>
          <a:srcRect/>
          <a:stretch>
            <a:fillRect/>
          </a:stretch>
        </p:blipFill>
        <p:spPr bwMode="auto">
          <a:xfrm>
            <a:off x="4786313" y="4786313"/>
            <a:ext cx="1500187" cy="2071687"/>
          </a:xfrm>
          <a:prstGeom prst="rect">
            <a:avLst/>
          </a:prstGeom>
          <a:noFill/>
          <a:ln w="9525">
            <a:noFill/>
            <a:miter lim="800000"/>
            <a:headEnd/>
            <a:tailEnd/>
          </a:ln>
        </p:spPr>
      </p:pic>
      <p:pic>
        <p:nvPicPr>
          <p:cNvPr id="22536" name="Imagem 11" descr="gettyimages-463950689-2.jpg"/>
          <p:cNvPicPr>
            <a:picLocks noChangeAspect="1"/>
          </p:cNvPicPr>
          <p:nvPr/>
        </p:nvPicPr>
        <p:blipFill>
          <a:blip r:embed="rId6"/>
          <a:srcRect/>
          <a:stretch>
            <a:fillRect/>
          </a:stretch>
        </p:blipFill>
        <p:spPr bwMode="auto">
          <a:xfrm>
            <a:off x="6286500" y="4714875"/>
            <a:ext cx="2857500" cy="2143125"/>
          </a:xfrm>
          <a:prstGeom prst="rect">
            <a:avLst/>
          </a:prstGeom>
          <a:noFill/>
          <a:ln w="9525">
            <a:noFill/>
            <a:miter lim="800000"/>
            <a:headEnd/>
            <a:tailEnd/>
          </a:ln>
        </p:spPr>
      </p:pic>
    </p:spTree>
    <p:extLst>
      <p:ext uri="{BB962C8B-B14F-4D97-AF65-F5344CB8AC3E}">
        <p14:creationId xmlns:p14="http://schemas.microsoft.com/office/powerpoint/2010/main" val="379837761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531813" y="241300"/>
            <a:ext cx="8569325" cy="400050"/>
          </a:xfrm>
          <a:prstGeom prst="rect">
            <a:avLst/>
          </a:prstGeom>
          <a:noFill/>
          <a:ln w="9525">
            <a:noFill/>
            <a:miter lim="800000"/>
            <a:headEnd/>
            <a:tailEnd/>
          </a:ln>
        </p:spPr>
        <p:txBody>
          <a:bodyPr>
            <a:spAutoFit/>
          </a:bodyPr>
          <a:lstStyle/>
          <a:p>
            <a:pPr eaLnBrk="1" hangingPunct="1">
              <a:spcBef>
                <a:spcPct val="50000"/>
              </a:spcBef>
            </a:pPr>
            <a:r>
              <a:rPr lang="pt-BR" altLang="pt-BR" sz="2000" b="1" dirty="0">
                <a:ea typeface="宋体" pitchFamily="2" charset="-122"/>
              </a:rPr>
              <a:t>Das aulas passadas ...</a:t>
            </a:r>
          </a:p>
        </p:txBody>
      </p:sp>
      <p:sp>
        <p:nvSpPr>
          <p:cNvPr id="23555" name="Content Placeholder 2"/>
          <p:cNvSpPr txBox="1">
            <a:spLocks/>
          </p:cNvSpPr>
          <p:nvPr/>
        </p:nvSpPr>
        <p:spPr bwMode="auto">
          <a:xfrm>
            <a:off x="428625" y="1071563"/>
            <a:ext cx="8299450" cy="5500687"/>
          </a:xfrm>
          <a:prstGeom prst="rect">
            <a:avLst/>
          </a:prstGeom>
          <a:noFill/>
          <a:ln w="9525">
            <a:noFill/>
            <a:miter lim="800000"/>
            <a:headEnd/>
            <a:tailEnd/>
          </a:ln>
        </p:spPr>
        <p:txBody>
          <a:bodyPr/>
          <a:lstStyle/>
          <a:p>
            <a:pPr marL="228600" indent="-228600" algn="just" eaLnBrk="1" hangingPunct="1">
              <a:lnSpc>
                <a:spcPct val="90000"/>
              </a:lnSpc>
              <a:spcBef>
                <a:spcPts val="1000"/>
              </a:spcBef>
              <a:buFont typeface="Arial" pitchFamily="34" charset="0"/>
              <a:buChar char="•"/>
            </a:pPr>
            <a:r>
              <a:rPr lang="pt-BR" altLang="pt-BR" sz="2000" b="1" dirty="0">
                <a:latin typeface="Calibri" pitchFamily="34" charset="0"/>
              </a:rPr>
              <a:t>Mr. </a:t>
            </a:r>
            <a:r>
              <a:rPr lang="pt-BR" altLang="pt-BR" sz="2000" b="1" dirty="0" err="1">
                <a:latin typeface="Calibri" pitchFamily="34" charset="0"/>
              </a:rPr>
              <a:t>Televox</a:t>
            </a:r>
            <a:r>
              <a:rPr lang="pt-BR" altLang="pt-BR" sz="2000" b="1" dirty="0">
                <a:latin typeface="Calibri" pitchFamily="34" charset="0"/>
              </a:rPr>
              <a:t> (1927)</a:t>
            </a:r>
          </a:p>
          <a:p>
            <a:pPr marL="685800" lvl="1" indent="-228600" algn="just" eaLnBrk="1" hangingPunct="1">
              <a:lnSpc>
                <a:spcPct val="90000"/>
              </a:lnSpc>
              <a:spcBef>
                <a:spcPts val="1000"/>
              </a:spcBef>
              <a:buFont typeface="Arial" pitchFamily="34" charset="0"/>
              <a:buChar char="•"/>
            </a:pPr>
            <a:r>
              <a:rPr lang="pt-BR" altLang="pt-BR" sz="2000" dirty="0">
                <a:latin typeface="Calibri" pitchFamily="34" charset="0"/>
              </a:rPr>
              <a:t>Feito para demonstrar a utilização de um controle remoto rudimentar e um instrumento de telemetria chamado </a:t>
            </a:r>
            <a:r>
              <a:rPr lang="pt-BR" altLang="pt-BR" sz="2000" b="1" dirty="0" err="1">
                <a:latin typeface="Calibri" pitchFamily="34" charset="0"/>
              </a:rPr>
              <a:t>Televox</a:t>
            </a:r>
            <a:r>
              <a:rPr lang="pt-BR" altLang="pt-BR" sz="2000" dirty="0">
                <a:latin typeface="Calibri" pitchFamily="34" charset="0"/>
              </a:rPr>
              <a:t>, onde podia-se ligar ou desligar máquinas próximas utilizando sinais acústicos.</a:t>
            </a:r>
            <a:endParaRPr lang="pt-BR" altLang="pt-BR" sz="2000" b="1" dirty="0">
              <a:latin typeface="Calibri" pitchFamily="34" charset="0"/>
            </a:endParaRPr>
          </a:p>
          <a:p>
            <a:pPr marL="228600" indent="-228600" algn="just" eaLnBrk="1" hangingPunct="1">
              <a:lnSpc>
                <a:spcPct val="90000"/>
              </a:lnSpc>
              <a:spcBef>
                <a:spcPts val="1000"/>
              </a:spcBef>
              <a:buFont typeface="Arial" pitchFamily="34" charset="0"/>
              <a:buChar char="•"/>
            </a:pPr>
            <a:r>
              <a:rPr lang="pt-BR" altLang="pt-BR" sz="2000" b="1" dirty="0" err="1">
                <a:latin typeface="Calibri" pitchFamily="34" charset="0"/>
              </a:rPr>
              <a:t>Elektro</a:t>
            </a:r>
            <a:r>
              <a:rPr lang="pt-BR" altLang="pt-BR" sz="2000" b="1" dirty="0">
                <a:latin typeface="Calibri" pitchFamily="34" charset="0"/>
              </a:rPr>
              <a:t> (1939) e </a:t>
            </a:r>
            <a:r>
              <a:rPr lang="pt-BR" altLang="pt-BR" sz="2000" b="1" dirty="0" err="1">
                <a:latin typeface="Calibri" pitchFamily="34" charset="0"/>
              </a:rPr>
              <a:t>Sparko</a:t>
            </a:r>
            <a:r>
              <a:rPr lang="pt-BR" altLang="pt-BR" sz="2000" b="1" dirty="0">
                <a:latin typeface="Calibri" pitchFamily="34" charset="0"/>
              </a:rPr>
              <a:t> (1950)</a:t>
            </a:r>
            <a:r>
              <a:rPr lang="pt-BR" altLang="pt-BR" sz="2000" dirty="0">
                <a:latin typeface="Calibri" pitchFamily="34" charset="0"/>
              </a:rPr>
              <a:t> </a:t>
            </a:r>
          </a:p>
          <a:p>
            <a:pPr marL="685800" lvl="1" indent="-228600" algn="just" eaLnBrk="1" hangingPunct="1">
              <a:lnSpc>
                <a:spcPct val="90000"/>
              </a:lnSpc>
              <a:spcBef>
                <a:spcPts val="1000"/>
              </a:spcBef>
              <a:buFont typeface="Arial" pitchFamily="34" charset="0"/>
              <a:buChar char="•"/>
            </a:pPr>
            <a:r>
              <a:rPr lang="pt-BR" altLang="pt-BR" sz="2000" dirty="0">
                <a:latin typeface="Calibri" pitchFamily="34" charset="0"/>
              </a:rPr>
              <a:t>Construído pelos mesmos engenheiros do robô </a:t>
            </a:r>
            <a:r>
              <a:rPr lang="pt-BR" altLang="pt-BR" sz="2000" b="1" dirty="0" err="1">
                <a:latin typeface="Calibri" pitchFamily="34" charset="0"/>
              </a:rPr>
              <a:t>Televox</a:t>
            </a:r>
            <a:r>
              <a:rPr lang="pt-BR" altLang="pt-BR" sz="2000" b="1" dirty="0">
                <a:latin typeface="Calibri" pitchFamily="34" charset="0"/>
              </a:rPr>
              <a:t> </a:t>
            </a:r>
            <a:r>
              <a:rPr lang="pt-BR" altLang="pt-BR" sz="2000" dirty="0">
                <a:latin typeface="Calibri" pitchFamily="34" charset="0"/>
              </a:rPr>
              <a:t>com o objetivo de entreter espectadores.</a:t>
            </a:r>
            <a:r>
              <a:rPr lang="pt-BR" altLang="pt-BR" sz="2000" b="1" dirty="0">
                <a:latin typeface="Calibri" pitchFamily="34" charset="0"/>
              </a:rPr>
              <a:t> </a:t>
            </a:r>
          </a:p>
          <a:p>
            <a:pPr marL="685800" lvl="1" indent="-228600" algn="just" eaLnBrk="1" hangingPunct="1">
              <a:lnSpc>
                <a:spcPct val="90000"/>
              </a:lnSpc>
              <a:spcBef>
                <a:spcPts val="1000"/>
              </a:spcBef>
              <a:buFont typeface="Arial" pitchFamily="34" charset="0"/>
              <a:buChar char="•"/>
            </a:pPr>
            <a:r>
              <a:rPr lang="pt-BR" altLang="pt-BR" sz="2000" b="1" dirty="0">
                <a:latin typeface="Calibri" pitchFamily="34" charset="0"/>
              </a:rPr>
              <a:t>C</a:t>
            </a:r>
            <a:r>
              <a:rPr lang="pt-BR" altLang="pt-BR" sz="2000" dirty="0">
                <a:latin typeface="Calibri" pitchFamily="34" charset="0"/>
              </a:rPr>
              <a:t>ontrolado por ondas sonoras, possuía faixas de áudio pré gravadas e “fumava” durante as apresentações.</a:t>
            </a:r>
            <a:endParaRPr lang="pt-BR" altLang="pt-BR" sz="2000" b="1" dirty="0">
              <a:latin typeface="Calibri" pitchFamily="34" charset="0"/>
            </a:endParaRPr>
          </a:p>
        </p:txBody>
      </p:sp>
      <p:pic>
        <p:nvPicPr>
          <p:cNvPr id="23556" name="Imagem 3" descr="f79f79f209e86172eed2433cdb70bcd0.jpg"/>
          <p:cNvPicPr>
            <a:picLocks noChangeAspect="1"/>
          </p:cNvPicPr>
          <p:nvPr/>
        </p:nvPicPr>
        <p:blipFill>
          <a:blip r:embed="rId2"/>
          <a:srcRect/>
          <a:stretch>
            <a:fillRect/>
          </a:stretch>
        </p:blipFill>
        <p:spPr bwMode="auto">
          <a:xfrm>
            <a:off x="7643813" y="4786313"/>
            <a:ext cx="1500187" cy="2071687"/>
          </a:xfrm>
          <a:prstGeom prst="rect">
            <a:avLst/>
          </a:prstGeom>
          <a:noFill/>
          <a:ln w="9525">
            <a:noFill/>
            <a:miter lim="800000"/>
            <a:headEnd/>
            <a:tailEnd/>
          </a:ln>
        </p:spPr>
      </p:pic>
      <p:pic>
        <p:nvPicPr>
          <p:cNvPr id="23557" name="Imagem 5" descr="ca9314b2295c8c4ae30a0e4b2c9b4719.jpg"/>
          <p:cNvPicPr>
            <a:picLocks noChangeAspect="1"/>
          </p:cNvPicPr>
          <p:nvPr/>
        </p:nvPicPr>
        <p:blipFill>
          <a:blip r:embed="rId3"/>
          <a:srcRect/>
          <a:stretch>
            <a:fillRect/>
          </a:stretch>
        </p:blipFill>
        <p:spPr bwMode="auto">
          <a:xfrm>
            <a:off x="6286500" y="4783138"/>
            <a:ext cx="1357313" cy="2074862"/>
          </a:xfrm>
          <a:prstGeom prst="rect">
            <a:avLst/>
          </a:prstGeom>
          <a:noFill/>
          <a:ln w="9525">
            <a:noFill/>
            <a:miter lim="800000"/>
            <a:headEnd/>
            <a:tailEnd/>
          </a:ln>
        </p:spPr>
      </p:pic>
      <p:pic>
        <p:nvPicPr>
          <p:cNvPr id="23558" name="Imagem 6" descr="220px-R.U.R._by_Karel_Čapek_1939.jpg"/>
          <p:cNvPicPr>
            <a:picLocks noChangeAspect="1"/>
          </p:cNvPicPr>
          <p:nvPr/>
        </p:nvPicPr>
        <p:blipFill>
          <a:blip r:embed="rId4"/>
          <a:srcRect/>
          <a:stretch>
            <a:fillRect/>
          </a:stretch>
        </p:blipFill>
        <p:spPr bwMode="auto">
          <a:xfrm>
            <a:off x="4643438" y="4786313"/>
            <a:ext cx="1643062" cy="2071687"/>
          </a:xfrm>
          <a:prstGeom prst="rect">
            <a:avLst/>
          </a:prstGeom>
          <a:noFill/>
          <a:ln w="9525">
            <a:noFill/>
            <a:miter lim="800000"/>
            <a:headEnd/>
            <a:tailEnd/>
          </a:ln>
        </p:spPr>
      </p:pic>
      <p:pic>
        <p:nvPicPr>
          <p:cNvPr id="23559" name="Picture 4" descr="Related image"/>
          <p:cNvPicPr>
            <a:picLocks noChangeAspect="1" noChangeArrowheads="1"/>
          </p:cNvPicPr>
          <p:nvPr/>
        </p:nvPicPr>
        <p:blipFill>
          <a:blip r:embed="rId5"/>
          <a:srcRect/>
          <a:stretch>
            <a:fillRect/>
          </a:stretch>
        </p:blipFill>
        <p:spPr bwMode="auto">
          <a:xfrm>
            <a:off x="1571625" y="4786313"/>
            <a:ext cx="1500188" cy="2071687"/>
          </a:xfrm>
          <a:prstGeom prst="rect">
            <a:avLst/>
          </a:prstGeom>
          <a:noFill/>
          <a:ln w="9525">
            <a:noFill/>
            <a:miter lim="800000"/>
            <a:headEnd/>
            <a:tailEnd/>
          </a:ln>
        </p:spPr>
      </p:pic>
      <p:pic>
        <p:nvPicPr>
          <p:cNvPr id="23560" name="Imagem 10" descr="Wpa-marionette-theater-presents-rur.jpg"/>
          <p:cNvPicPr>
            <a:picLocks noChangeAspect="1"/>
          </p:cNvPicPr>
          <p:nvPr/>
        </p:nvPicPr>
        <p:blipFill>
          <a:blip r:embed="rId6"/>
          <a:srcRect/>
          <a:stretch>
            <a:fillRect/>
          </a:stretch>
        </p:blipFill>
        <p:spPr bwMode="auto">
          <a:xfrm>
            <a:off x="3071813" y="4770438"/>
            <a:ext cx="1571625" cy="2087562"/>
          </a:xfrm>
          <a:prstGeom prst="rect">
            <a:avLst/>
          </a:prstGeom>
          <a:noFill/>
          <a:ln w="9525">
            <a:noFill/>
            <a:miter lim="800000"/>
            <a:headEnd/>
            <a:tailEnd/>
          </a:ln>
        </p:spPr>
      </p:pic>
      <p:pic>
        <p:nvPicPr>
          <p:cNvPr id="23561" name="Picture 2" descr="Image result for leonardo da vinci automata"/>
          <p:cNvPicPr>
            <a:picLocks noChangeAspect="1" noChangeArrowheads="1"/>
          </p:cNvPicPr>
          <p:nvPr/>
        </p:nvPicPr>
        <p:blipFill>
          <a:blip r:embed="rId7"/>
          <a:srcRect/>
          <a:stretch>
            <a:fillRect/>
          </a:stretch>
        </p:blipFill>
        <p:spPr bwMode="auto">
          <a:xfrm>
            <a:off x="0" y="4768850"/>
            <a:ext cx="1571625" cy="2089150"/>
          </a:xfrm>
          <a:prstGeom prst="rect">
            <a:avLst/>
          </a:prstGeom>
          <a:noFill/>
          <a:ln w="9525">
            <a:noFill/>
            <a:miter lim="800000"/>
            <a:headEnd/>
            <a:tailEnd/>
          </a:ln>
        </p:spPr>
      </p:pic>
    </p:spTree>
    <p:extLst>
      <p:ext uri="{BB962C8B-B14F-4D97-AF65-F5344CB8AC3E}">
        <p14:creationId xmlns:p14="http://schemas.microsoft.com/office/powerpoint/2010/main" val="50050530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ítulo 3"/>
          <p:cNvSpPr>
            <a:spLocks noGrp="1"/>
          </p:cNvSpPr>
          <p:nvPr>
            <p:ph type="ctrTitle"/>
          </p:nvPr>
        </p:nvSpPr>
        <p:spPr>
          <a:xfrm>
            <a:off x="468313" y="115888"/>
            <a:ext cx="7127875" cy="792162"/>
          </a:xfrm>
        </p:spPr>
        <p:txBody>
          <a:bodyPr/>
          <a:lstStyle/>
          <a:p>
            <a:pPr eaLnBrk="1" hangingPunct="1">
              <a:spcBef>
                <a:spcPct val="50000"/>
              </a:spcBef>
            </a:pPr>
            <a:r>
              <a:rPr lang="pt-BR" altLang="pt-BR" sz="2000">
                <a:ea typeface="宋体" pitchFamily="2" charset="-122"/>
              </a:rPr>
              <a:t>Elektro</a:t>
            </a:r>
          </a:p>
        </p:txBody>
      </p:sp>
      <p:pic>
        <p:nvPicPr>
          <p:cNvPr id="5" name="Picture 2"/>
          <p:cNvPicPr>
            <a:picLocks noChangeAspect="1" noChangeArrowheads="1"/>
          </p:cNvPicPr>
          <p:nvPr/>
        </p:nvPicPr>
        <p:blipFill>
          <a:blip r:embed="rId2"/>
          <a:srcRect/>
          <a:stretch>
            <a:fillRect/>
          </a:stretch>
        </p:blipFill>
        <p:spPr bwMode="auto">
          <a:xfrm>
            <a:off x="2071670" y="-785842"/>
            <a:ext cx="4497946" cy="74873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06142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531813" y="241300"/>
            <a:ext cx="8569325" cy="400050"/>
          </a:xfrm>
          <a:prstGeom prst="rect">
            <a:avLst/>
          </a:prstGeom>
          <a:noFill/>
          <a:ln w="9525">
            <a:noFill/>
            <a:miter lim="800000"/>
            <a:headEnd/>
            <a:tailEnd/>
          </a:ln>
        </p:spPr>
        <p:txBody>
          <a:bodyPr>
            <a:spAutoFit/>
          </a:bodyPr>
          <a:lstStyle/>
          <a:p>
            <a:pPr eaLnBrk="1" hangingPunct="1">
              <a:spcBef>
                <a:spcPct val="50000"/>
              </a:spcBef>
            </a:pPr>
            <a:r>
              <a:rPr lang="pt-BR" altLang="pt-BR" sz="2000" b="1" dirty="0">
                <a:ea typeface="宋体" pitchFamily="2" charset="-122"/>
              </a:rPr>
              <a:t>Das aulas passadas ...</a:t>
            </a:r>
          </a:p>
        </p:txBody>
      </p:sp>
      <p:sp>
        <p:nvSpPr>
          <p:cNvPr id="16" name="Content Placeholder 2"/>
          <p:cNvSpPr txBox="1">
            <a:spLocks/>
          </p:cNvSpPr>
          <p:nvPr/>
        </p:nvSpPr>
        <p:spPr>
          <a:xfrm>
            <a:off x="428625" y="1071563"/>
            <a:ext cx="8299450" cy="55006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pt-BR" sz="2000" dirty="0"/>
              <a:t>Na década de 60: </a:t>
            </a:r>
          </a:p>
          <a:p>
            <a:pPr lvl="1" algn="just">
              <a:defRPr/>
            </a:pPr>
            <a:r>
              <a:rPr lang="pt-BR" sz="2000" dirty="0"/>
              <a:t>Robôs passaram a ser utilizados com o objetivo de substituir o homem em tarefas desagradáveis ou que envolviam periculosidade;</a:t>
            </a:r>
          </a:p>
          <a:p>
            <a:pPr lvl="1" algn="just">
              <a:defRPr/>
            </a:pPr>
            <a:r>
              <a:rPr lang="pt-BR" sz="2000" dirty="0"/>
              <a:t>Exemplos: Trabalhos em temperaturas elevadas, com ruídos extremos, em ambientes poluídos e em trabalhos repetitivos</a:t>
            </a:r>
            <a:r>
              <a:rPr lang="en-US" sz="2000" dirty="0"/>
              <a:t>.</a:t>
            </a:r>
          </a:p>
          <a:p>
            <a:pPr algn="just">
              <a:defRPr/>
            </a:pPr>
            <a:endParaRPr lang="en-US" sz="2000" dirty="0"/>
          </a:p>
          <a:p>
            <a:pPr algn="just">
              <a:defRPr/>
            </a:pPr>
            <a:r>
              <a:rPr lang="en-US" sz="2000" dirty="0"/>
              <a:t>O </a:t>
            </a:r>
            <a:r>
              <a:rPr lang="en-US" sz="2000" dirty="0" err="1"/>
              <a:t>constante</a:t>
            </a:r>
            <a:r>
              <a:rPr lang="en-US" sz="2000" dirty="0"/>
              <a:t> </a:t>
            </a:r>
            <a:r>
              <a:rPr lang="en-US" sz="2000" dirty="0" err="1"/>
              <a:t>aumento</a:t>
            </a:r>
            <a:r>
              <a:rPr lang="en-US" sz="2000" dirty="0"/>
              <a:t> dos </a:t>
            </a:r>
            <a:r>
              <a:rPr lang="en-US" sz="2000" dirty="0" err="1"/>
              <a:t>salários</a:t>
            </a:r>
            <a:r>
              <a:rPr lang="en-US" sz="2000" dirty="0"/>
              <a:t> e </a:t>
            </a:r>
            <a:r>
              <a:rPr lang="en-US" sz="2000" dirty="0" err="1"/>
              <a:t>encargos</a:t>
            </a:r>
            <a:r>
              <a:rPr lang="en-US" sz="2000" dirty="0"/>
              <a:t> </a:t>
            </a:r>
            <a:r>
              <a:rPr lang="en-US" sz="2000" dirty="0" err="1"/>
              <a:t>bem</a:t>
            </a:r>
            <a:r>
              <a:rPr lang="en-US" sz="2000" dirty="0"/>
              <a:t> </a:t>
            </a:r>
            <a:r>
              <a:rPr lang="en-US" sz="2000" dirty="0" err="1"/>
              <a:t>como</a:t>
            </a:r>
            <a:r>
              <a:rPr lang="en-US" sz="2000" dirty="0"/>
              <a:t> o </a:t>
            </a:r>
            <a:r>
              <a:rPr lang="en-US" sz="2000" dirty="0" err="1"/>
              <a:t>avanço</a:t>
            </a:r>
            <a:r>
              <a:rPr lang="en-US" sz="2000" dirty="0"/>
              <a:t> </a:t>
            </a:r>
            <a:r>
              <a:rPr lang="en-US" sz="2000" dirty="0" err="1"/>
              <a:t>tecnológico</a:t>
            </a:r>
            <a:r>
              <a:rPr lang="en-US" sz="2000" dirty="0"/>
              <a:t> </a:t>
            </a:r>
            <a:r>
              <a:rPr lang="en-US" sz="2000" dirty="0" err="1"/>
              <a:t>alavancaram</a:t>
            </a:r>
            <a:r>
              <a:rPr lang="en-US" sz="2000" dirty="0"/>
              <a:t> a </a:t>
            </a:r>
            <a:r>
              <a:rPr lang="en-US" sz="2000" dirty="0" err="1"/>
              <a:t>utilização</a:t>
            </a:r>
            <a:r>
              <a:rPr lang="en-US" sz="2000" dirty="0"/>
              <a:t> de </a:t>
            </a:r>
            <a:r>
              <a:rPr lang="en-US" sz="2000" dirty="0" err="1"/>
              <a:t>robôs</a:t>
            </a:r>
            <a:r>
              <a:rPr lang="en-US" sz="2000" dirty="0"/>
              <a:t>. </a:t>
            </a:r>
          </a:p>
          <a:p>
            <a:pPr algn="just">
              <a:defRPr/>
            </a:pPr>
            <a:endParaRPr lang="en-US" sz="2000" dirty="0"/>
          </a:p>
          <a:p>
            <a:pPr algn="just">
              <a:defRPr/>
            </a:pPr>
            <a:r>
              <a:rPr lang="en-US" sz="2000" dirty="0" err="1"/>
              <a:t>Entretanto</a:t>
            </a:r>
            <a:r>
              <a:rPr lang="en-US" sz="2000" dirty="0"/>
              <a:t>, </a:t>
            </a:r>
            <a:r>
              <a:rPr lang="en-US" sz="2000" dirty="0" err="1"/>
              <a:t>apesar</a:t>
            </a:r>
            <a:r>
              <a:rPr lang="en-US" sz="2000" dirty="0"/>
              <a:t> das </a:t>
            </a:r>
            <a:r>
              <a:rPr lang="en-US" sz="2000" dirty="0" err="1"/>
              <a:t>vantagens</a:t>
            </a:r>
            <a:r>
              <a:rPr lang="en-US" sz="2000" dirty="0"/>
              <a:t>, </a:t>
            </a:r>
            <a:r>
              <a:rPr lang="en-US" sz="2000" dirty="0" err="1"/>
              <a:t>os</a:t>
            </a:r>
            <a:r>
              <a:rPr lang="en-US" sz="2000" dirty="0"/>
              <a:t> </a:t>
            </a:r>
            <a:r>
              <a:rPr lang="en-US" sz="2000" dirty="0" err="1"/>
              <a:t>robôs</a:t>
            </a:r>
            <a:r>
              <a:rPr lang="en-US" sz="2000" dirty="0"/>
              <a:t> </a:t>
            </a:r>
            <a:r>
              <a:rPr lang="en-US" sz="2000" dirty="0" err="1"/>
              <a:t>da</a:t>
            </a:r>
            <a:r>
              <a:rPr lang="en-US" sz="2000" dirty="0"/>
              <a:t> </a:t>
            </a:r>
            <a:r>
              <a:rPr lang="en-US" sz="2000" dirty="0" err="1"/>
              <a:t>época</a:t>
            </a:r>
            <a:r>
              <a:rPr lang="en-US" sz="2000" dirty="0"/>
              <a:t> </a:t>
            </a:r>
            <a:r>
              <a:rPr lang="en-US" sz="2000" dirty="0" err="1"/>
              <a:t>ainda</a:t>
            </a:r>
            <a:r>
              <a:rPr lang="en-US" sz="2000" dirty="0"/>
              <a:t> </a:t>
            </a:r>
            <a:r>
              <a:rPr lang="en-US" sz="2000" dirty="0" err="1"/>
              <a:t>não</a:t>
            </a:r>
            <a:r>
              <a:rPr lang="en-US" sz="2000" dirty="0"/>
              <a:t> </a:t>
            </a:r>
            <a:r>
              <a:rPr lang="en-US" sz="2000" dirty="0" err="1"/>
              <a:t>podiam</a:t>
            </a:r>
            <a:r>
              <a:rPr lang="en-US" sz="2000" dirty="0"/>
              <a:t> </a:t>
            </a:r>
            <a:r>
              <a:rPr lang="en-US" sz="2000" dirty="0" err="1"/>
              <a:t>executar</a:t>
            </a:r>
            <a:r>
              <a:rPr lang="en-US" sz="2000" dirty="0"/>
              <a:t> </a:t>
            </a:r>
            <a:r>
              <a:rPr lang="en-US" sz="2000" dirty="0" err="1"/>
              <a:t>tarefas</a:t>
            </a:r>
            <a:r>
              <a:rPr lang="en-US" sz="2000" dirty="0"/>
              <a:t> </a:t>
            </a:r>
            <a:r>
              <a:rPr lang="en-US" sz="2000" dirty="0" err="1"/>
              <a:t>avançadas</a:t>
            </a:r>
            <a:r>
              <a:rPr lang="en-US" sz="2000" dirty="0"/>
              <a:t>.</a:t>
            </a:r>
          </a:p>
          <a:p>
            <a:pPr algn="just">
              <a:defRPr/>
            </a:pPr>
            <a:endParaRPr lang="en-US" sz="2000" dirty="0"/>
          </a:p>
          <a:p>
            <a:pPr algn="just">
              <a:defRPr/>
            </a:pPr>
            <a:r>
              <a:rPr lang="en-US" sz="2000" dirty="0"/>
              <a:t>A forma </a:t>
            </a:r>
            <a:r>
              <a:rPr lang="en-US" sz="2000" dirty="0" err="1"/>
              <a:t>mais</a:t>
            </a:r>
            <a:r>
              <a:rPr lang="en-US" sz="2000" dirty="0"/>
              <a:t> </a:t>
            </a:r>
            <a:r>
              <a:rPr lang="en-US" sz="2000" dirty="0" err="1"/>
              <a:t>comum</a:t>
            </a:r>
            <a:r>
              <a:rPr lang="en-US" sz="2000" dirty="0"/>
              <a:t> de </a:t>
            </a:r>
            <a:r>
              <a:rPr lang="en-US" sz="2000" dirty="0" err="1"/>
              <a:t>robôs</a:t>
            </a:r>
            <a:r>
              <a:rPr lang="en-US" sz="2000" dirty="0"/>
              <a:t> </a:t>
            </a:r>
            <a:r>
              <a:rPr lang="en-US" sz="2000" dirty="0" err="1"/>
              <a:t>são</a:t>
            </a:r>
            <a:r>
              <a:rPr lang="en-US" sz="2000" dirty="0"/>
              <a:t> </a:t>
            </a:r>
            <a:r>
              <a:rPr lang="en-US" sz="2000" dirty="0" err="1"/>
              <a:t>os</a:t>
            </a:r>
            <a:r>
              <a:rPr lang="en-US" sz="2000" dirty="0"/>
              <a:t> </a:t>
            </a:r>
            <a:r>
              <a:rPr lang="en-US" sz="2000" dirty="0" err="1"/>
              <a:t>que</a:t>
            </a:r>
            <a:r>
              <a:rPr lang="en-US" sz="2000" dirty="0"/>
              <a:t> </a:t>
            </a:r>
            <a:r>
              <a:rPr lang="en-US" sz="2000" dirty="0" err="1"/>
              <a:t>atuam</a:t>
            </a:r>
            <a:r>
              <a:rPr lang="en-US" sz="2000" dirty="0"/>
              <a:t>  </a:t>
            </a:r>
            <a:r>
              <a:rPr lang="pt-BR" sz="2000" dirty="0"/>
              <a:t>nas linhas de produção, porém isto vem mudando recentemente pela entrada de robôs que realizam serviços domésticos, limpeza de lixo tóxico, exploração subaquática e espacial, cirurgias, mineração, busca e regaste, busca de minas terrestres, nas áreas de cuidados de saúde e entretenimento pessoal.</a:t>
            </a:r>
            <a:endParaRPr lang="en-US" sz="2000" dirty="0"/>
          </a:p>
        </p:txBody>
      </p:sp>
    </p:spTree>
    <p:extLst>
      <p:ext uri="{BB962C8B-B14F-4D97-AF65-F5344CB8AC3E}">
        <p14:creationId xmlns:p14="http://schemas.microsoft.com/office/powerpoint/2010/main" val="19453673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sz="2000" dirty="0">
                <a:ea typeface="宋体" pitchFamily="2" charset="-122"/>
              </a:rPr>
              <a:t>Das aulas passadas ...</a:t>
            </a:r>
            <a:endParaRPr lang="pt-BR" sz="2000" dirty="0">
              <a:solidFill>
                <a:schemeClr val="bg1"/>
              </a:solidFill>
            </a:endParaRPr>
          </a:p>
        </p:txBody>
      </p:sp>
      <p:sp>
        <p:nvSpPr>
          <p:cNvPr id="3" name="Espaço Reservado para Conteúdo 2"/>
          <p:cNvSpPr>
            <a:spLocks noGrp="1"/>
          </p:cNvSpPr>
          <p:nvPr>
            <p:ph idx="1"/>
          </p:nvPr>
        </p:nvSpPr>
        <p:spPr/>
        <p:txBody>
          <a:bodyPr>
            <a:normAutofit/>
          </a:bodyPr>
          <a:lstStyle/>
          <a:p>
            <a:pPr algn="just"/>
            <a:r>
              <a:rPr lang="pt-BR" sz="2000" b="1" dirty="0">
                <a:latin typeface="+mn-lt"/>
              </a:rPr>
              <a:t>Robótica</a:t>
            </a:r>
            <a:r>
              <a:rPr lang="pt-BR" sz="2000" dirty="0">
                <a:latin typeface="+mn-lt"/>
              </a:rPr>
              <a:t> é um ramo da tecnologia que engloba mecânica, eletrônica e computação, e que trata de sistemas compostos por máquinas e partes mecânicas automáticas e controladas por circuitos integrados, tornando sistemas mecânicos motorizados, controlados manualmente ou automaticamente por circuitos elétricos.</a:t>
            </a:r>
          </a:p>
          <a:p>
            <a:pPr algn="just"/>
            <a:endParaRPr lang="pt-BR" sz="2000" dirty="0">
              <a:latin typeface="+mn-lt"/>
            </a:endParaRPr>
          </a:p>
          <a:p>
            <a:pPr algn="just"/>
            <a:r>
              <a:rPr lang="pt-BR" sz="2000" dirty="0">
                <a:latin typeface="+mn-lt"/>
              </a:rPr>
              <a:t>A Robótica veio para auxiliar em várias tarefas, desde as mais simples e repetitivas até as que envolvem periculosidade, tais como os robôs utilizados na medicina, no desarme de bombas dentre outros.</a:t>
            </a:r>
          </a:p>
          <a:p>
            <a:pPr algn="just"/>
            <a:endParaRPr lang="pt-BR" sz="2000" dirty="0">
              <a:latin typeface="+mn-lt"/>
            </a:endParaRPr>
          </a:p>
          <a:p>
            <a:pPr algn="just"/>
            <a:r>
              <a:rPr lang="pt-BR" sz="2000" dirty="0">
                <a:latin typeface="+mn-lt"/>
              </a:rPr>
              <a:t>Ou seja, </a:t>
            </a:r>
            <a:r>
              <a:rPr lang="pt-PT" sz="2000" dirty="0">
                <a:latin typeface="+mn-lt"/>
              </a:rPr>
              <a:t>um robô é um dispositivo, ou grupo de dispositivos, eletromecânicos ou biomecânicos capazes de realizar trabalhos de maneira autônoma, pré-programada, ou através de controle humano. </a:t>
            </a:r>
            <a:endParaRPr lang="pt-BR" sz="2000" dirty="0">
              <a:latin typeface="+mn-lt"/>
            </a:endParaRPr>
          </a:p>
          <a:p>
            <a:pPr algn="just"/>
            <a:endParaRPr lang="pt-BR" sz="2000" dirty="0"/>
          </a:p>
        </p:txBody>
      </p:sp>
    </p:spTree>
    <p:extLst>
      <p:ext uri="{BB962C8B-B14F-4D97-AF65-F5344CB8AC3E}">
        <p14:creationId xmlns:p14="http://schemas.microsoft.com/office/powerpoint/2010/main" val="1487170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a:solidFill>
                  <a:schemeClr val="bg1"/>
                </a:solidFill>
              </a:rPr>
              <a:t>Aplicações</a:t>
            </a:r>
          </a:p>
        </p:txBody>
      </p:sp>
      <p:sp>
        <p:nvSpPr>
          <p:cNvPr id="3" name="Espaço Reservado para Conteúdo 2"/>
          <p:cNvSpPr>
            <a:spLocks noGrp="1"/>
          </p:cNvSpPr>
          <p:nvPr>
            <p:ph idx="1"/>
          </p:nvPr>
        </p:nvSpPr>
        <p:spPr>
          <a:xfrm>
            <a:off x="500034" y="1285860"/>
            <a:ext cx="8229600" cy="4525963"/>
          </a:xfrm>
        </p:spPr>
        <p:txBody>
          <a:bodyPr>
            <a:normAutofit/>
          </a:bodyPr>
          <a:lstStyle/>
          <a:p>
            <a:pPr algn="just"/>
            <a:r>
              <a:rPr lang="pt-BR" sz="2000" dirty="0"/>
              <a:t>Os robôs são encontrados nas mais diversas funções e modelos, a seguir serão mostrados os tipos mais comuns de aplicações em Robótica.</a:t>
            </a:r>
          </a:p>
          <a:p>
            <a:endParaRPr lang="pt-BR"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4071942"/>
            <a:ext cx="20669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422" y="3357562"/>
            <a:ext cx="26003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578" y="4286256"/>
            <a:ext cx="219075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28" y="3429000"/>
            <a:ext cx="157162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ítulo 1"/>
          <p:cNvSpPr txBox="1">
            <a:spLocks/>
          </p:cNvSpPr>
          <p:nvPr/>
        </p:nvSpPr>
        <p:spPr bwMode="auto">
          <a:xfrm>
            <a:off x="500034" y="214290"/>
            <a:ext cx="7272808" cy="5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2000" b="1" i="0" u="none" strike="noStrike" kern="1200" cap="none" spc="0" normalizeH="0" baseline="0" noProof="0" dirty="0">
                <a:ln>
                  <a:noFill/>
                </a:ln>
                <a:solidFill>
                  <a:schemeClr val="tx1"/>
                </a:solidFill>
                <a:effectLst/>
                <a:uLnTx/>
                <a:uFillTx/>
                <a:latin typeface="Arial" panose="020B0604020202020204" pitchFamily="34" charset="0"/>
                <a:ea typeface="宋体" pitchFamily="2" charset="-122"/>
                <a:cs typeface="Arial" panose="020B0604020202020204" pitchFamily="34" charset="0"/>
              </a:rPr>
              <a:t>Definições Básicas - Robótica</a:t>
            </a:r>
            <a:endParaRPr kumimoji="0" lang="pt-BR" sz="2000" b="1" i="0" u="none" strike="noStrike" kern="120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183045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0"/>
            <a:r>
              <a:rPr lang="pt-BR" altLang="pt-BR" sz="2000" dirty="0">
                <a:ea typeface="宋体" pitchFamily="2" charset="-122"/>
              </a:rPr>
              <a:t>Robótica na Medicina</a:t>
            </a:r>
            <a:endParaRPr lang="pt-BR" sz="2000" dirty="0">
              <a:solidFill>
                <a:schemeClr val="bg1"/>
              </a:solidFill>
            </a:endParaRPr>
          </a:p>
        </p:txBody>
      </p:sp>
      <p:sp>
        <p:nvSpPr>
          <p:cNvPr id="3" name="Espaço Reservado para Conteúdo 2"/>
          <p:cNvSpPr>
            <a:spLocks noGrp="1"/>
          </p:cNvSpPr>
          <p:nvPr>
            <p:ph idx="1"/>
          </p:nvPr>
        </p:nvSpPr>
        <p:spPr/>
        <p:txBody>
          <a:bodyPr/>
          <a:lstStyle/>
          <a:p>
            <a:pPr algn="just"/>
            <a:r>
              <a:rPr lang="pt-BR" sz="2000" dirty="0"/>
              <a:t>Em julho de 2000, a utilização de robôs para determinadas cirurgias foi autorizada nos Estados Unidos, tais robôs atuam em  cirurgias de reparo de válvulas cardíacas, procedimentos cirúrgicos de ginecologia, abdominais, torácicos dentre outros. </a:t>
            </a:r>
          </a:p>
          <a:p>
            <a:pPr algn="just"/>
            <a:endParaRPr lang="pt-BR" sz="2000" dirty="0"/>
          </a:p>
          <a:p>
            <a:pPr algn="just"/>
            <a:r>
              <a:rPr lang="pt-BR" sz="2000" dirty="0"/>
              <a:t>Na maioria das aplicações o sistema traduz cada movimento que o cirurgião faz em micro movimentos precisos. </a:t>
            </a:r>
          </a:p>
          <a:p>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02" y="3643314"/>
            <a:ext cx="3439854" cy="245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990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BR" sz="2000" dirty="0"/>
              <a:t>Robótica Técnica e Industrial</a:t>
            </a:r>
          </a:p>
        </p:txBody>
      </p:sp>
      <p:sp>
        <p:nvSpPr>
          <p:cNvPr id="3" name="Espaço Reservado para Conteúdo 2"/>
          <p:cNvSpPr>
            <a:spLocks noGrp="1"/>
          </p:cNvSpPr>
          <p:nvPr>
            <p:ph idx="1"/>
          </p:nvPr>
        </p:nvSpPr>
        <p:spPr>
          <a:xfrm>
            <a:off x="500034" y="1142984"/>
            <a:ext cx="8229600" cy="4525963"/>
          </a:xfrm>
        </p:spPr>
        <p:txBody>
          <a:bodyPr>
            <a:normAutofit/>
          </a:bodyPr>
          <a:lstStyle/>
          <a:p>
            <a:pPr algn="just"/>
            <a:r>
              <a:rPr lang="pt-BR" sz="2000" dirty="0">
                <a:latin typeface="+mn-lt"/>
              </a:rPr>
              <a:t>O campo mais abrangente e recorrente na utilização de robôs. </a:t>
            </a:r>
          </a:p>
          <a:p>
            <a:pPr algn="just"/>
            <a:endParaRPr lang="pt-BR" sz="2000" dirty="0">
              <a:latin typeface="+mn-lt"/>
            </a:endParaRPr>
          </a:p>
          <a:p>
            <a:pPr algn="just"/>
            <a:r>
              <a:rPr lang="pt-BR" sz="2000" dirty="0">
                <a:latin typeface="+mn-lt"/>
              </a:rPr>
              <a:t>Aqui encontram-se os mais variados modelos, desde robôs móveis fabris à vários tipos de braços mecânicos.</a:t>
            </a:r>
          </a:p>
          <a:p>
            <a:pPr marL="0" indent="0" algn="just">
              <a:buNone/>
            </a:pPr>
            <a:endParaRPr lang="pt-BR" sz="2000" dirty="0">
              <a:latin typeface="+mn-lt"/>
            </a:endParaRPr>
          </a:p>
          <a:p>
            <a:pPr algn="just"/>
            <a:r>
              <a:rPr lang="pt-BR" sz="2000" dirty="0">
                <a:latin typeface="+mn-lt"/>
              </a:rPr>
              <a:t>A seguir iremos fazer uma pequena explanação a cerca dos diversos tipos de robôs desta categoria.</a:t>
            </a:r>
          </a:p>
        </p:txBody>
      </p:sp>
      <p:pic>
        <p:nvPicPr>
          <p:cNvPr id="4" name="Picture 4" descr="Image result for articulated mechanic arm"/>
          <p:cNvPicPr>
            <a:picLocks noChangeAspect="1" noChangeArrowheads="1"/>
          </p:cNvPicPr>
          <p:nvPr/>
        </p:nvPicPr>
        <p:blipFill>
          <a:blip r:embed="rId2"/>
          <a:srcRect/>
          <a:stretch>
            <a:fillRect/>
          </a:stretch>
        </p:blipFill>
        <p:spPr bwMode="auto">
          <a:xfrm>
            <a:off x="1142976" y="3595698"/>
            <a:ext cx="2662038" cy="3262302"/>
          </a:xfrm>
          <a:prstGeom prst="rect">
            <a:avLst/>
          </a:prstGeom>
          <a:noFill/>
        </p:spPr>
      </p:pic>
      <p:pic>
        <p:nvPicPr>
          <p:cNvPr id="5" name="Picture 8" descr="Image result for cilindric mechanic arm"/>
          <p:cNvPicPr>
            <a:picLocks noChangeAspect="1" noChangeArrowheads="1"/>
          </p:cNvPicPr>
          <p:nvPr/>
        </p:nvPicPr>
        <p:blipFill>
          <a:blip r:embed="rId3"/>
          <a:srcRect/>
          <a:stretch>
            <a:fillRect/>
          </a:stretch>
        </p:blipFill>
        <p:spPr bwMode="auto">
          <a:xfrm>
            <a:off x="5143504" y="3786166"/>
            <a:ext cx="2671159" cy="3071834"/>
          </a:xfrm>
          <a:prstGeom prst="rect">
            <a:avLst/>
          </a:prstGeom>
          <a:noFill/>
        </p:spPr>
      </p:pic>
    </p:spTree>
    <p:extLst>
      <p:ext uri="{BB962C8B-B14F-4D97-AF65-F5344CB8AC3E}">
        <p14:creationId xmlns:p14="http://schemas.microsoft.com/office/powerpoint/2010/main" val="3260881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t>Braços Mecânicos</a:t>
            </a:r>
          </a:p>
        </p:txBody>
      </p:sp>
      <p:sp>
        <p:nvSpPr>
          <p:cNvPr id="3" name="Espaço Reservado para Conteúdo 2"/>
          <p:cNvSpPr>
            <a:spLocks noGrp="1"/>
          </p:cNvSpPr>
          <p:nvPr>
            <p:ph idx="1"/>
          </p:nvPr>
        </p:nvSpPr>
        <p:spPr/>
        <p:txBody>
          <a:bodyPr/>
          <a:lstStyle/>
          <a:p>
            <a:pPr algn="just"/>
            <a:r>
              <a:rPr lang="pt-BR" sz="2000" dirty="0">
                <a:latin typeface="+mn-lt"/>
              </a:rPr>
              <a:t>Os </a:t>
            </a:r>
            <a:r>
              <a:rPr lang="pt-BR" sz="2000" b="1" dirty="0">
                <a:latin typeface="+mn-lt"/>
              </a:rPr>
              <a:t>Braços Mecânicos </a:t>
            </a:r>
            <a:r>
              <a:rPr lang="pt-BR" sz="2000" dirty="0">
                <a:latin typeface="+mn-lt"/>
              </a:rPr>
              <a:t>são</a:t>
            </a:r>
            <a:r>
              <a:rPr lang="pt-BR" sz="2000" b="1" dirty="0">
                <a:latin typeface="+mn-lt"/>
              </a:rPr>
              <a:t> </a:t>
            </a:r>
            <a:r>
              <a:rPr lang="pt-BR" sz="2000" dirty="0">
                <a:latin typeface="+mn-lt"/>
              </a:rPr>
              <a:t>manipuladores projetados para realizar diferentes tarefas e, normalmente, capazes de repeti-las inúmeras vezes. </a:t>
            </a:r>
          </a:p>
          <a:p>
            <a:pPr algn="just"/>
            <a:endParaRPr lang="pt-BR" sz="2000" dirty="0">
              <a:latin typeface="+mn-lt"/>
            </a:endParaRPr>
          </a:p>
          <a:p>
            <a:pPr algn="just">
              <a:buFontTx/>
              <a:buChar char="•"/>
            </a:pPr>
            <a:r>
              <a:rPr lang="pt-PT" sz="2000" dirty="0">
                <a:latin typeface="+mn-lt"/>
              </a:rPr>
              <a:t>A maioria dos braços utilizados hoje são montados numa base fixada ao piso e possuem em sua extremidade um punho, que consiste em uma variedade de componentes ligados entre sí por juntas que lhe proporcionam orientações numa diversidade de posições.</a:t>
            </a:r>
          </a:p>
          <a:p>
            <a:pPr algn="just">
              <a:buFontTx/>
              <a:buChar char="•"/>
            </a:pPr>
            <a:endParaRPr lang="pt-PT" sz="2000" dirty="0">
              <a:latin typeface="+mn-lt"/>
            </a:endParaRPr>
          </a:p>
          <a:p>
            <a:pPr algn="just">
              <a:buFontTx/>
              <a:buChar char="•"/>
            </a:pPr>
            <a:r>
              <a:rPr lang="pt-PT" sz="2000" dirty="0">
                <a:latin typeface="+mn-lt"/>
              </a:rPr>
              <a:t>Ligado ao punho está, convencionalmente, um </a:t>
            </a:r>
            <a:r>
              <a:rPr lang="pt-PT" sz="2000" b="1" dirty="0">
                <a:latin typeface="+mn-lt"/>
              </a:rPr>
              <a:t>órgão terminal </a:t>
            </a:r>
            <a:r>
              <a:rPr lang="pt-PT" sz="2000" dirty="0">
                <a:latin typeface="+mn-lt"/>
              </a:rPr>
              <a:t>(garra, pinça, lixadeira etc).</a:t>
            </a:r>
          </a:p>
          <a:p>
            <a:pPr algn="just">
              <a:buFontTx/>
              <a:buChar char="•"/>
            </a:pPr>
            <a:endParaRPr lang="pt-PT" sz="2000" dirty="0">
              <a:latin typeface="+mn-lt"/>
            </a:endParaRPr>
          </a:p>
          <a:p>
            <a:pPr algn="just">
              <a:buFontTx/>
              <a:buChar char="•"/>
            </a:pPr>
            <a:r>
              <a:rPr lang="pt-PT" sz="2000" dirty="0">
                <a:latin typeface="+mn-lt"/>
              </a:rPr>
              <a:t>Normalmente são máquinas de automação pesada, ou seja, preparadas para atender a fins específicos.</a:t>
            </a:r>
            <a:endParaRPr lang="pt-BR" sz="2000" dirty="0">
              <a:latin typeface="+mn-lt"/>
            </a:endParaRPr>
          </a:p>
          <a:p>
            <a:endParaRPr lang="pt-BR" b="1" dirty="0"/>
          </a:p>
        </p:txBody>
      </p:sp>
    </p:spTree>
    <p:extLst>
      <p:ext uri="{BB962C8B-B14F-4D97-AF65-F5344CB8AC3E}">
        <p14:creationId xmlns:p14="http://schemas.microsoft.com/office/powerpoint/2010/main" val="44629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t>Braços Mecânicos</a:t>
            </a:r>
          </a:p>
        </p:txBody>
      </p:sp>
      <p:sp>
        <p:nvSpPr>
          <p:cNvPr id="3" name="Espaço Reservado para Conteúdo 2"/>
          <p:cNvSpPr>
            <a:spLocks noGrp="1"/>
          </p:cNvSpPr>
          <p:nvPr>
            <p:ph idx="1"/>
          </p:nvPr>
        </p:nvSpPr>
        <p:spPr>
          <a:xfrm>
            <a:off x="500034" y="1357298"/>
            <a:ext cx="8229600" cy="4525963"/>
          </a:xfrm>
        </p:spPr>
        <p:txBody>
          <a:bodyPr>
            <a:noAutofit/>
          </a:bodyPr>
          <a:lstStyle/>
          <a:p>
            <a:pPr algn="just">
              <a:lnSpc>
                <a:spcPct val="80000"/>
              </a:lnSpc>
            </a:pPr>
            <a:r>
              <a:rPr lang="pt-BR" sz="1800" dirty="0">
                <a:latin typeface="+mn-lt"/>
              </a:rPr>
              <a:t>São pré-programados em  computadores, onde tal  programa detalha o curso que o braço seguirá. Quando o programa está sendo executado, o computador envia sinais ativando motores que movem o braço e a carga no final dele.</a:t>
            </a:r>
          </a:p>
          <a:p>
            <a:pPr algn="just">
              <a:lnSpc>
                <a:spcPct val="80000"/>
              </a:lnSpc>
            </a:pPr>
            <a:endParaRPr lang="pt-BR" sz="1800" dirty="0">
              <a:latin typeface="+mn-lt"/>
            </a:endParaRPr>
          </a:p>
          <a:p>
            <a:pPr algn="just">
              <a:lnSpc>
                <a:spcPct val="80000"/>
              </a:lnSpc>
            </a:pPr>
            <a:r>
              <a:rPr lang="pt-BR" sz="1800" dirty="0">
                <a:latin typeface="+mn-lt"/>
              </a:rPr>
              <a:t>Dois aspectos importantes do funcionamento de um braço mecânico correspondem ao tipo de sensoriamento existente e como se realiza a programação do mesmo. </a:t>
            </a:r>
          </a:p>
          <a:p>
            <a:pPr algn="just">
              <a:lnSpc>
                <a:spcPct val="80000"/>
              </a:lnSpc>
            </a:pPr>
            <a:endParaRPr lang="en-US" sz="1800" dirty="0">
              <a:latin typeface="+mn-lt"/>
            </a:endParaRPr>
          </a:p>
          <a:p>
            <a:pPr algn="just"/>
            <a:r>
              <a:rPr lang="pt-BR" sz="1800" dirty="0">
                <a:latin typeface="+mn-lt"/>
              </a:rPr>
              <a:t>Os Braços Mecânicos também apresentam variações, na literatura os mais comuns são:</a:t>
            </a:r>
          </a:p>
          <a:p>
            <a:pPr lvl="1" algn="just"/>
            <a:r>
              <a:rPr lang="pt-BR" sz="1800" b="1" dirty="0">
                <a:latin typeface="+mn-lt"/>
              </a:rPr>
              <a:t>Articulados</a:t>
            </a:r>
            <a:r>
              <a:rPr lang="pt-BR" sz="1800" dirty="0">
                <a:latin typeface="+mn-lt"/>
              </a:rPr>
              <a:t>: </a:t>
            </a:r>
            <a:r>
              <a:rPr lang="pt-PT" sz="1800" dirty="0">
                <a:latin typeface="+mn-lt"/>
              </a:rPr>
              <a:t>semelhantes ao  braço humano, constando de dois componentes, correspondendo ao antebraço e braço humano, montados em um pedestal vertical;</a:t>
            </a:r>
          </a:p>
          <a:p>
            <a:pPr lvl="1" algn="just"/>
            <a:endParaRPr lang="pt-PT" sz="1800" dirty="0">
              <a:latin typeface="+mn-lt"/>
            </a:endParaRPr>
          </a:p>
          <a:p>
            <a:pPr lvl="1" algn="just"/>
            <a:r>
              <a:rPr lang="pt-PT" sz="1800" b="1" dirty="0">
                <a:latin typeface="+mn-lt"/>
              </a:rPr>
              <a:t>Cilíndricos</a:t>
            </a:r>
            <a:r>
              <a:rPr lang="pt-PT" sz="1800" dirty="0">
                <a:latin typeface="+mn-lt"/>
              </a:rPr>
              <a:t>: utilizam uma coluna vertical e um suporte que pode ser movido para cima ou para baixo ao longo desta;</a:t>
            </a:r>
          </a:p>
          <a:p>
            <a:pPr lvl="1" algn="just"/>
            <a:endParaRPr lang="pt-PT" sz="1800" dirty="0">
              <a:latin typeface="+mn-lt"/>
            </a:endParaRPr>
          </a:p>
          <a:p>
            <a:pPr lvl="1" algn="just"/>
            <a:r>
              <a:rPr lang="pt-PT" sz="1800" b="1" dirty="0">
                <a:latin typeface="+mn-lt"/>
              </a:rPr>
              <a:t>Polares</a:t>
            </a:r>
            <a:r>
              <a:rPr lang="pt-PT" sz="1800" dirty="0">
                <a:latin typeface="+mn-lt"/>
              </a:rPr>
              <a:t>: utilizam um braço telescópico que pode levantar ou baixar ao redor de um pino horizontal.</a:t>
            </a:r>
            <a:endParaRPr lang="pt-BR" sz="1800" dirty="0">
              <a:latin typeface="+mn-lt"/>
            </a:endParaRPr>
          </a:p>
        </p:txBody>
      </p:sp>
    </p:spTree>
    <p:extLst>
      <p:ext uri="{BB962C8B-B14F-4D97-AF65-F5344CB8AC3E}">
        <p14:creationId xmlns:p14="http://schemas.microsoft.com/office/powerpoint/2010/main" val="3226629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3"/>
          <p:cNvSpPr>
            <a:spLocks noGrp="1"/>
          </p:cNvSpPr>
          <p:nvPr>
            <p:ph type="ctrTitle"/>
          </p:nvPr>
        </p:nvSpPr>
        <p:spPr>
          <a:xfrm>
            <a:off x="468313" y="116632"/>
            <a:ext cx="7127875" cy="792162"/>
          </a:xfrm>
        </p:spPr>
        <p:txBody>
          <a:bodyPr/>
          <a:lstStyle/>
          <a:p>
            <a:r>
              <a:rPr lang="en-US" altLang="en-US" sz="2400" dirty="0" err="1"/>
              <a:t>Trabalho</a:t>
            </a:r>
            <a:r>
              <a:rPr lang="en-US" altLang="en-US" sz="2400" dirty="0"/>
              <a:t> Final – </a:t>
            </a:r>
            <a:r>
              <a:rPr lang="en-US" altLang="en-US" sz="2400" dirty="0" err="1"/>
              <a:t>Pontos</a:t>
            </a:r>
            <a:r>
              <a:rPr lang="en-US" altLang="en-US" sz="2400" dirty="0"/>
              <a:t> </a:t>
            </a:r>
            <a:r>
              <a:rPr lang="en-US" altLang="en-US" sz="2400" dirty="0" err="1"/>
              <a:t>Importantes</a:t>
            </a:r>
            <a:endParaRPr lang="pt-BR" altLang="en-US" sz="2400" dirty="0"/>
          </a:p>
        </p:txBody>
      </p:sp>
      <p:sp>
        <p:nvSpPr>
          <p:cNvPr id="4" name="Content Placeholder 2">
            <a:extLst>
              <a:ext uri="{FF2B5EF4-FFF2-40B4-BE49-F238E27FC236}">
                <a16:creationId xmlns:a16="http://schemas.microsoft.com/office/drawing/2014/main" id="{5229A529-4CC4-4C5C-89A4-BEFD1CD69992}"/>
              </a:ext>
            </a:extLst>
          </p:cNvPr>
          <p:cNvSpPr txBox="1">
            <a:spLocks/>
          </p:cNvSpPr>
          <p:nvPr/>
        </p:nvSpPr>
        <p:spPr>
          <a:xfrm>
            <a:off x="468313" y="1700213"/>
            <a:ext cx="8299450" cy="3930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t>Por </a:t>
            </a:r>
            <a:r>
              <a:rPr lang="en-US" sz="2400" dirty="0" err="1"/>
              <a:t>onde</a:t>
            </a:r>
            <a:r>
              <a:rPr lang="en-US" sz="2400" dirty="0"/>
              <a:t> </a:t>
            </a:r>
            <a:r>
              <a:rPr lang="en-US" sz="2400" dirty="0" err="1"/>
              <a:t>começar</a:t>
            </a:r>
            <a:r>
              <a:rPr lang="en-US" sz="2400" dirty="0"/>
              <a:t>? </a:t>
            </a:r>
          </a:p>
          <a:p>
            <a:pPr>
              <a:defRPr/>
            </a:pPr>
            <a:endParaRPr lang="en-US" sz="2400" dirty="0"/>
          </a:p>
          <a:p>
            <a:pPr lvl="1">
              <a:defRPr/>
            </a:pPr>
            <a:r>
              <a:rPr lang="en-US" sz="2000" dirty="0" err="1"/>
              <a:t>Pesquisem</a:t>
            </a:r>
            <a:r>
              <a:rPr lang="en-US" sz="2000" dirty="0"/>
              <a:t> </a:t>
            </a:r>
            <a:r>
              <a:rPr lang="en-US" sz="2000" dirty="0" err="1"/>
              <a:t>projetos</a:t>
            </a:r>
            <a:r>
              <a:rPr lang="en-US" sz="2000" dirty="0"/>
              <a:t> no </a:t>
            </a:r>
            <a:r>
              <a:rPr lang="en-US" sz="2000" i="1" dirty="0"/>
              <a:t>instructables.com</a:t>
            </a:r>
            <a:r>
              <a:rPr lang="en-US" sz="2000" dirty="0"/>
              <a:t>,</a:t>
            </a:r>
            <a:r>
              <a:rPr lang="en-US" sz="2000" i="1" dirty="0"/>
              <a:t> hackster.io, </a:t>
            </a:r>
            <a:r>
              <a:rPr lang="en-US" sz="2000" dirty="0" err="1"/>
              <a:t>nos</a:t>
            </a:r>
            <a:r>
              <a:rPr lang="en-US" sz="2000" dirty="0"/>
              <a:t> sites da </a:t>
            </a:r>
            <a:r>
              <a:rPr lang="en-US" sz="2000" dirty="0" err="1"/>
              <a:t>fornecedora</a:t>
            </a:r>
            <a:r>
              <a:rPr lang="en-US" sz="2000" dirty="0"/>
              <a:t> de cloud de </a:t>
            </a:r>
            <a:r>
              <a:rPr lang="en-US" sz="2000" dirty="0" err="1"/>
              <a:t>sua</a:t>
            </a:r>
            <a:r>
              <a:rPr lang="en-US" sz="2000" dirty="0"/>
              <a:t> </a:t>
            </a:r>
            <a:r>
              <a:rPr lang="en-US" sz="2000" dirty="0" err="1"/>
              <a:t>preferência</a:t>
            </a:r>
            <a:r>
              <a:rPr lang="en-US" sz="2000" dirty="0"/>
              <a:t> </a:t>
            </a:r>
            <a:r>
              <a:rPr lang="en-US" sz="2000" dirty="0" err="1"/>
              <a:t>dentre</a:t>
            </a:r>
            <a:r>
              <a:rPr lang="en-US" sz="2000" dirty="0"/>
              <a:t> </a:t>
            </a:r>
            <a:r>
              <a:rPr lang="en-US" sz="2000" dirty="0" err="1"/>
              <a:t>outros</a:t>
            </a:r>
            <a:r>
              <a:rPr lang="en-US" sz="2000" dirty="0"/>
              <a:t> o/</a:t>
            </a:r>
          </a:p>
          <a:p>
            <a:pPr>
              <a:defRPr/>
            </a:pPr>
            <a:endParaRPr lang="en-US" sz="2400" dirty="0"/>
          </a:p>
        </p:txBody>
      </p:sp>
      <p:pic>
        <p:nvPicPr>
          <p:cNvPr id="6146" name="Picture 2" descr="Image result for instructables">
            <a:extLst>
              <a:ext uri="{FF2B5EF4-FFF2-40B4-BE49-F238E27FC236}">
                <a16:creationId xmlns:a16="http://schemas.microsoft.com/office/drawing/2014/main" id="{C179F4F4-A7C0-49CA-BF31-FAB628926C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007" y="3665538"/>
            <a:ext cx="3760061" cy="292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3592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260648"/>
            <a:ext cx="8229600" cy="1143000"/>
          </a:xfrm>
        </p:spPr>
        <p:txBody>
          <a:bodyPr>
            <a:normAutofit/>
          </a:bodyPr>
          <a:lstStyle/>
          <a:p>
            <a:pPr algn="l"/>
            <a:r>
              <a:rPr lang="pt-BR" sz="2300" dirty="0">
                <a:solidFill>
                  <a:schemeClr val="bg1"/>
                </a:solidFill>
              </a:rPr>
              <a:t>Estrutura de um Braço Mecânico Articulado</a:t>
            </a:r>
          </a:p>
        </p:txBody>
      </p:sp>
      <p:sp>
        <p:nvSpPr>
          <p:cNvPr id="53258" name="AutoShape 10" descr="Related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3260" name="AutoShape 12" descr="Related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3262" name="AutoShape 14" descr="Related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3264" name="AutoShape 16" descr="Related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3266" name="Picture 18" descr="Image result for polar robotic arm"/>
          <p:cNvPicPr>
            <a:picLocks noChangeAspect="1" noChangeArrowheads="1"/>
          </p:cNvPicPr>
          <p:nvPr/>
        </p:nvPicPr>
        <p:blipFill>
          <a:blip r:embed="rId2"/>
          <a:srcRect/>
          <a:stretch>
            <a:fillRect/>
          </a:stretch>
        </p:blipFill>
        <p:spPr bwMode="auto">
          <a:xfrm>
            <a:off x="500034" y="1071546"/>
            <a:ext cx="8501122" cy="5214974"/>
          </a:xfrm>
          <a:prstGeom prst="rect">
            <a:avLst/>
          </a:prstGeom>
          <a:noFill/>
        </p:spPr>
      </p:pic>
    </p:spTree>
    <p:extLst>
      <p:ext uri="{BB962C8B-B14F-4D97-AF65-F5344CB8AC3E}">
        <p14:creationId xmlns:p14="http://schemas.microsoft.com/office/powerpoint/2010/main" val="1534894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0034" y="260648"/>
            <a:ext cx="8125102" cy="525146"/>
          </a:xfrm>
        </p:spPr>
        <p:txBody>
          <a:bodyPr>
            <a:normAutofit/>
          </a:bodyPr>
          <a:lstStyle/>
          <a:p>
            <a:pPr algn="l"/>
            <a:r>
              <a:rPr lang="pt-BR" sz="2000" dirty="0"/>
              <a:t>Estrutura de um Braço </a:t>
            </a:r>
            <a:r>
              <a:rPr lang="pt-BR" sz="2000" dirty="0">
                <a:latin typeface="+mn-lt"/>
              </a:rPr>
              <a:t>Mecânico</a:t>
            </a:r>
            <a:r>
              <a:rPr lang="pt-BR" sz="2000" dirty="0"/>
              <a:t> Articulado</a:t>
            </a:r>
          </a:p>
        </p:txBody>
      </p:sp>
      <p:sp>
        <p:nvSpPr>
          <p:cNvPr id="3" name="Espaço Reservado para Conteúdo 2"/>
          <p:cNvSpPr>
            <a:spLocks noGrp="1"/>
          </p:cNvSpPr>
          <p:nvPr>
            <p:ph idx="1"/>
          </p:nvPr>
        </p:nvSpPr>
        <p:spPr>
          <a:xfrm>
            <a:off x="3923928" y="1844824"/>
            <a:ext cx="4536504" cy="4525963"/>
          </a:xfrm>
        </p:spPr>
        <p:txBody>
          <a:bodyPr>
            <a:normAutofit fontScale="77500" lnSpcReduction="20000"/>
          </a:bodyPr>
          <a:lstStyle/>
          <a:p>
            <a:pPr algn="just"/>
            <a:r>
              <a:rPr lang="pt-PT" dirty="0">
                <a:latin typeface="+mn-lt"/>
              </a:rPr>
              <a:t>Típico robô industrial com seis graus de liberdade :</a:t>
            </a:r>
          </a:p>
          <a:p>
            <a:pPr algn="just"/>
            <a:endParaRPr lang="pt-PT" dirty="0">
              <a:latin typeface="+mn-lt"/>
            </a:endParaRPr>
          </a:p>
          <a:p>
            <a:pPr marL="0" indent="0">
              <a:buNone/>
            </a:pPr>
            <a:r>
              <a:rPr lang="pt-PT" dirty="0">
                <a:latin typeface="+mn-lt"/>
              </a:rPr>
              <a:t>Eixo 1 (C): Rotação completa do robô.</a:t>
            </a:r>
          </a:p>
          <a:p>
            <a:pPr marL="0" indent="0">
              <a:buNone/>
            </a:pPr>
            <a:r>
              <a:rPr lang="pt-PT" dirty="0">
                <a:latin typeface="+mn-lt"/>
              </a:rPr>
              <a:t>Eixo 2 (B): Movimento para a frente e para trás do primeiro braço.</a:t>
            </a:r>
          </a:p>
          <a:p>
            <a:pPr marL="0" indent="0">
              <a:buNone/>
            </a:pPr>
            <a:r>
              <a:rPr lang="pt-PT" dirty="0">
                <a:latin typeface="+mn-lt"/>
              </a:rPr>
              <a:t>Eixo 3 (A): Movimento para baixo e para cima do segundo braço. </a:t>
            </a:r>
          </a:p>
          <a:p>
            <a:pPr marL="0" indent="0">
              <a:buNone/>
            </a:pPr>
            <a:r>
              <a:rPr lang="pt-PT" dirty="0">
                <a:latin typeface="+mn-lt"/>
              </a:rPr>
              <a:t>Eixo 4 (D): Rotação completa do centro do pulso.</a:t>
            </a:r>
          </a:p>
          <a:p>
            <a:pPr marL="0" indent="0">
              <a:buNone/>
            </a:pPr>
            <a:r>
              <a:rPr lang="pt-PT" dirty="0">
                <a:latin typeface="+mn-lt"/>
              </a:rPr>
              <a:t>Eixo 5 (E): O pulso curva-se em torno do seu próprio centro.</a:t>
            </a:r>
          </a:p>
          <a:p>
            <a:pPr marL="0" indent="0">
              <a:buNone/>
            </a:pPr>
            <a:r>
              <a:rPr lang="pt-PT" dirty="0">
                <a:latin typeface="+mn-lt"/>
              </a:rPr>
              <a:t>Eixo 6 (P): Virar a flange de ascensão ( rotação do disco).</a:t>
            </a:r>
          </a:p>
          <a:p>
            <a:endParaRPr lang="pt-BR" dirty="0"/>
          </a:p>
        </p:txBody>
      </p:sp>
      <p:graphicFrame>
        <p:nvGraphicFramePr>
          <p:cNvPr id="5" name="Objeto 4"/>
          <p:cNvGraphicFramePr>
            <a:graphicFrameLocks noChangeAspect="1"/>
          </p:cNvGraphicFramePr>
          <p:nvPr/>
        </p:nvGraphicFramePr>
        <p:xfrm>
          <a:off x="285720" y="1500174"/>
          <a:ext cx="3397641" cy="4635886"/>
        </p:xfrm>
        <a:graphic>
          <a:graphicData uri="http://schemas.openxmlformats.org/presentationml/2006/ole">
            <mc:AlternateContent xmlns:mc="http://schemas.openxmlformats.org/markup-compatibility/2006">
              <mc:Choice xmlns:v="urn:schemas-microsoft-com:vml" Requires="v">
                <p:oleObj spid="_x0000_s2050" name="Imagem" r:id="rId3" imgW="2422346" imgH="3046532" progId="Word.Picture.8">
                  <p:embed/>
                </p:oleObj>
              </mc:Choice>
              <mc:Fallback>
                <p:oleObj name="Imagem" r:id="rId3" imgW="2422346" imgH="3046532" progId="Word.Picture.8">
                  <p:embed/>
                  <p:pic>
                    <p:nvPicPr>
                      <p:cNvPr id="5" name="Objeto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1500174"/>
                        <a:ext cx="3397641" cy="46358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3393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0D0D-E841-BB46-8FBB-4D641C352187}"/>
              </a:ext>
            </a:extLst>
          </p:cNvPr>
          <p:cNvSpPr>
            <a:spLocks noGrp="1"/>
          </p:cNvSpPr>
          <p:nvPr>
            <p:ph type="title"/>
          </p:nvPr>
        </p:nvSpPr>
        <p:spPr/>
        <p:txBody>
          <a:bodyPr/>
          <a:lstStyle/>
          <a:p>
            <a:r>
              <a:rPr lang="pt-BR" dirty="0"/>
              <a:t>Experimentos – </a:t>
            </a:r>
            <a:r>
              <a:rPr lang="pt-BR" dirty="0" err="1"/>
              <a:t>Tinkercad</a:t>
            </a:r>
            <a:endParaRPr lang="en-US" dirty="0"/>
          </a:p>
        </p:txBody>
      </p:sp>
      <p:pic>
        <p:nvPicPr>
          <p:cNvPr id="4" name="Picture 3">
            <a:extLst>
              <a:ext uri="{FF2B5EF4-FFF2-40B4-BE49-F238E27FC236}">
                <a16:creationId xmlns:a16="http://schemas.microsoft.com/office/drawing/2014/main" id="{C95D5E58-8032-C642-8766-72053D482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556792"/>
            <a:ext cx="8851900" cy="4241800"/>
          </a:xfrm>
          <a:prstGeom prst="rect">
            <a:avLst/>
          </a:prstGeom>
        </p:spPr>
      </p:pic>
    </p:spTree>
    <p:extLst>
      <p:ext uri="{BB962C8B-B14F-4D97-AF65-F5344CB8AC3E}">
        <p14:creationId xmlns:p14="http://schemas.microsoft.com/office/powerpoint/2010/main" val="833710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latin typeface="+mn-lt"/>
              </a:rPr>
              <a:t>Robótica Móvel</a:t>
            </a:r>
          </a:p>
        </p:txBody>
      </p:sp>
      <p:sp>
        <p:nvSpPr>
          <p:cNvPr id="3" name="Espaço Reservado para Conteúdo 2"/>
          <p:cNvSpPr>
            <a:spLocks noGrp="1"/>
          </p:cNvSpPr>
          <p:nvPr>
            <p:ph idx="1"/>
          </p:nvPr>
        </p:nvSpPr>
        <p:spPr>
          <a:xfrm>
            <a:off x="428596" y="928670"/>
            <a:ext cx="8497887" cy="5359400"/>
          </a:xfrm>
        </p:spPr>
        <p:txBody>
          <a:bodyPr>
            <a:normAutofit/>
          </a:bodyPr>
          <a:lstStyle/>
          <a:p>
            <a:pPr algn="just"/>
            <a:r>
              <a:rPr lang="pt-PT" sz="2000" dirty="0"/>
              <a:t>A Robótica Móvel engloba todo tipo de robô que se mova, seja por meio de patas ( incluindo robôs insetos, bípedes e humanóides) ou por meio de rodas. </a:t>
            </a:r>
          </a:p>
          <a:p>
            <a:pPr algn="just"/>
            <a:endParaRPr lang="pt-PT" sz="2000" dirty="0"/>
          </a:p>
          <a:p>
            <a:pPr algn="just"/>
            <a:r>
              <a:rPr lang="pt-PT" sz="2000" dirty="0"/>
              <a:t>É o tipo de Robótica que mais cresce, principalmente no meio científico, onde cientistas e pesquisadores exploram suas várias capacidades para solucionar problemas do mundo real. </a:t>
            </a:r>
          </a:p>
          <a:p>
            <a:pPr algn="just"/>
            <a:endParaRPr lang="pt-PT" sz="2000" dirty="0"/>
          </a:p>
          <a:p>
            <a:pPr algn="just"/>
            <a:r>
              <a:rPr lang="pt-PT" sz="2000" dirty="0"/>
              <a:t>Robôs Móveis variam desde robôs de batalha à robôs utilizados em aplicações de laboratório, extração de minério, limpeza, desarme de bombas e muitas outras situações.</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8" y="4591050"/>
            <a:ext cx="200977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6" name="Picture 2" descr="Related image"/>
          <p:cNvPicPr>
            <a:picLocks noChangeAspect="1" noChangeArrowheads="1"/>
          </p:cNvPicPr>
          <p:nvPr/>
        </p:nvPicPr>
        <p:blipFill>
          <a:blip r:embed="rId3" cstate="print"/>
          <a:srcRect/>
          <a:stretch>
            <a:fillRect/>
          </a:stretch>
        </p:blipFill>
        <p:spPr bwMode="auto">
          <a:xfrm>
            <a:off x="2000232" y="4929174"/>
            <a:ext cx="2780348" cy="1928826"/>
          </a:xfrm>
          <a:prstGeom prst="rect">
            <a:avLst/>
          </a:prstGeom>
          <a:noFill/>
        </p:spPr>
      </p:pic>
    </p:spTree>
    <p:extLst>
      <p:ext uri="{BB962C8B-B14F-4D97-AF65-F5344CB8AC3E}">
        <p14:creationId xmlns:p14="http://schemas.microsoft.com/office/powerpoint/2010/main" val="3130514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t>Robótica Aeroespacial</a:t>
            </a:r>
          </a:p>
        </p:txBody>
      </p:sp>
      <p:sp>
        <p:nvSpPr>
          <p:cNvPr id="3" name="Espaço Reservado para Conteúdo 2"/>
          <p:cNvSpPr>
            <a:spLocks noGrp="1"/>
          </p:cNvSpPr>
          <p:nvPr>
            <p:ph idx="1"/>
          </p:nvPr>
        </p:nvSpPr>
        <p:spPr/>
        <p:txBody>
          <a:bodyPr>
            <a:normAutofit fontScale="92500" lnSpcReduction="20000"/>
          </a:bodyPr>
          <a:lstStyle/>
          <a:p>
            <a:pPr algn="just"/>
            <a:r>
              <a:rPr lang="pt-BR" sz="2000" dirty="0">
                <a:latin typeface="+mn-lt"/>
              </a:rPr>
              <a:t>Muitos Robôs são produzidos para a análise das condições de outros planetas tais como o </a:t>
            </a:r>
            <a:r>
              <a:rPr lang="pt-BR" sz="2000" b="1" dirty="0" err="1">
                <a:latin typeface="+mn-lt"/>
              </a:rPr>
              <a:t>Sojourner</a:t>
            </a:r>
            <a:r>
              <a:rPr lang="pt-BR" sz="2000" b="1" dirty="0">
                <a:latin typeface="+mn-lt"/>
              </a:rPr>
              <a:t> (1997)</a:t>
            </a:r>
            <a:r>
              <a:rPr lang="pt-BR" sz="2000" i="1" dirty="0">
                <a:latin typeface="+mn-lt"/>
              </a:rPr>
              <a:t> , </a:t>
            </a:r>
            <a:r>
              <a:rPr lang="pt-BR" sz="2000" dirty="0">
                <a:latin typeface="+mn-lt"/>
              </a:rPr>
              <a:t>o</a:t>
            </a:r>
            <a:r>
              <a:rPr lang="pt-BR" sz="2000" i="1" dirty="0">
                <a:latin typeface="+mn-lt"/>
              </a:rPr>
              <a:t> </a:t>
            </a:r>
            <a:r>
              <a:rPr lang="pt-BR" sz="2000" b="1" dirty="0" err="1">
                <a:latin typeface="+mn-lt"/>
              </a:rPr>
              <a:t>Opportunity</a:t>
            </a:r>
            <a:r>
              <a:rPr lang="pt-BR" sz="2000" b="1" dirty="0">
                <a:latin typeface="+mn-lt"/>
              </a:rPr>
              <a:t> (2004-2018)</a:t>
            </a:r>
            <a:r>
              <a:rPr lang="pt-BR" sz="2000" dirty="0">
                <a:latin typeface="+mn-lt"/>
              </a:rPr>
              <a:t>, o </a:t>
            </a:r>
            <a:r>
              <a:rPr lang="pt-BR" sz="2000" b="1" dirty="0" err="1">
                <a:latin typeface="+mn-lt"/>
              </a:rPr>
              <a:t>Spirit</a:t>
            </a:r>
            <a:r>
              <a:rPr lang="pt-BR" sz="2000" b="1" dirty="0">
                <a:latin typeface="+mn-lt"/>
              </a:rPr>
              <a:t> (2004-2010)</a:t>
            </a:r>
            <a:r>
              <a:rPr lang="pt-BR" sz="2000" dirty="0">
                <a:latin typeface="+mn-lt"/>
              </a:rPr>
              <a:t> e mais recentemente o </a:t>
            </a:r>
            <a:r>
              <a:rPr lang="pt-BR" sz="2000" b="1" dirty="0" err="1">
                <a:latin typeface="+mn-lt"/>
              </a:rPr>
              <a:t>Curiosity</a:t>
            </a:r>
            <a:r>
              <a:rPr lang="pt-BR" sz="2000" b="1" dirty="0">
                <a:latin typeface="+mn-lt"/>
              </a:rPr>
              <a:t> (2012-) </a:t>
            </a:r>
            <a:r>
              <a:rPr lang="pt-BR" sz="2000" dirty="0">
                <a:latin typeface="+mn-lt"/>
              </a:rPr>
              <a:t>e o</a:t>
            </a:r>
            <a:r>
              <a:rPr lang="pt-BR" sz="2000" b="1" dirty="0">
                <a:latin typeface="+mn-lt"/>
              </a:rPr>
              <a:t> </a:t>
            </a:r>
            <a:r>
              <a:rPr lang="pt-BR" sz="2000" b="1" dirty="0" err="1">
                <a:latin typeface="+mn-lt"/>
              </a:rPr>
              <a:t>Perseverance</a:t>
            </a:r>
            <a:r>
              <a:rPr lang="pt-BR" sz="2000" b="1" dirty="0">
                <a:latin typeface="+mn-lt"/>
              </a:rPr>
              <a:t> (2020-)</a:t>
            </a:r>
            <a:r>
              <a:rPr lang="pt-BR" sz="2000" dirty="0">
                <a:latin typeface="+mn-lt"/>
              </a:rPr>
              <a:t>. </a:t>
            </a:r>
          </a:p>
          <a:p>
            <a:pPr algn="just"/>
            <a:endParaRPr lang="pt-BR" sz="2000" dirty="0">
              <a:latin typeface="+mn-lt"/>
            </a:endParaRPr>
          </a:p>
          <a:p>
            <a:pPr algn="just"/>
            <a:r>
              <a:rPr lang="pt-BR" sz="2000" dirty="0"/>
              <a:t>O </a:t>
            </a:r>
            <a:r>
              <a:rPr lang="pt-BR" sz="2000" dirty="0" err="1"/>
              <a:t>Opportuny</a:t>
            </a:r>
            <a:r>
              <a:rPr lang="pt-BR" sz="2000" dirty="0"/>
              <a:t> tentou responder à questão: “Há vida em Marte?” procurando por compostos orgânicos, que podem ser indícios de vida atual ou passada. </a:t>
            </a:r>
          </a:p>
          <a:p>
            <a:pPr marL="0" indent="0" algn="just">
              <a:buNone/>
            </a:pPr>
            <a:endParaRPr lang="pt-BR" sz="2000" dirty="0">
              <a:latin typeface="+mn-lt"/>
            </a:endParaRPr>
          </a:p>
          <a:p>
            <a:pPr algn="just"/>
            <a:r>
              <a:rPr lang="pt-BR" sz="2000" dirty="0">
                <a:latin typeface="+mn-lt"/>
              </a:rPr>
              <a:t>A principal função do </a:t>
            </a:r>
            <a:r>
              <a:rPr lang="pt-BR" sz="2000" dirty="0" err="1">
                <a:latin typeface="+mn-lt"/>
              </a:rPr>
              <a:t>Perseverance</a:t>
            </a:r>
            <a:r>
              <a:rPr lang="pt-BR" sz="2000" dirty="0">
                <a:latin typeface="+mn-lt"/>
              </a:rPr>
              <a:t> é a busca por sinais de vida passada bem como a coleta de amostras de rocha e </a:t>
            </a:r>
            <a:r>
              <a:rPr lang="pt-BR" sz="2000" dirty="0" err="1">
                <a:latin typeface="+mn-lt"/>
              </a:rPr>
              <a:t>regolito</a:t>
            </a:r>
            <a:r>
              <a:rPr lang="pt-BR" sz="2000" dirty="0">
                <a:latin typeface="+mn-lt"/>
              </a:rPr>
              <a:t> (rochas quebradas e solo) para um possível retorno a Terra.</a:t>
            </a:r>
          </a:p>
          <a:p>
            <a:pPr marL="0" indent="0" algn="just">
              <a:buNone/>
            </a:pPr>
            <a:endParaRPr lang="pt-BR" sz="2000" dirty="0">
              <a:latin typeface="+mn-lt"/>
            </a:endParaRPr>
          </a:p>
          <a:p>
            <a:pPr algn="just"/>
            <a:r>
              <a:rPr lang="pt-BR" sz="2000" dirty="0">
                <a:latin typeface="+mn-lt"/>
              </a:rPr>
              <a:t>Os </a:t>
            </a:r>
            <a:r>
              <a:rPr lang="pt-BR" sz="2000" dirty="0" err="1">
                <a:latin typeface="+mn-lt"/>
              </a:rPr>
              <a:t>rovers</a:t>
            </a:r>
            <a:r>
              <a:rPr lang="pt-BR" sz="2000" dirty="0">
                <a:latin typeface="+mn-lt"/>
              </a:rPr>
              <a:t> mais modernos têm algumas vantagens como não depender de luz solar </a:t>
            </a:r>
            <a:r>
              <a:rPr lang="pt-PT" sz="2000" dirty="0">
                <a:latin typeface="+mn-lt"/>
              </a:rPr>
              <a:t>visto haja visto </a:t>
            </a:r>
            <a:r>
              <a:rPr lang="pt-PT" sz="2000" dirty="0" err="1">
                <a:latin typeface="+mn-lt"/>
              </a:rPr>
              <a:t>possuirem</a:t>
            </a:r>
            <a:r>
              <a:rPr lang="pt-PT" sz="2000" dirty="0">
                <a:latin typeface="+mn-lt"/>
              </a:rPr>
              <a:t> pequenos geradores (45kg) nucleares (plutônio, 4.8 kg) que permitem que os robôs funcionem a plena carga em tempo integral. </a:t>
            </a:r>
            <a:endParaRPr lang="pt-BR" sz="2000" dirty="0">
              <a:latin typeface="+mn-lt"/>
            </a:endParaRPr>
          </a:p>
          <a:p>
            <a:pPr algn="just"/>
            <a:endParaRPr lang="pt-BR" sz="2000" dirty="0">
              <a:latin typeface="+mn-lt"/>
            </a:endParaRPr>
          </a:p>
          <a:p>
            <a:pPr algn="just"/>
            <a:r>
              <a:rPr lang="pt-BR" sz="2000" dirty="0">
                <a:latin typeface="+mn-lt"/>
              </a:rPr>
              <a:t>C</a:t>
            </a:r>
            <a:r>
              <a:rPr lang="pt-PT" sz="2000" dirty="0" err="1">
                <a:latin typeface="+mn-lt"/>
              </a:rPr>
              <a:t>ontam</a:t>
            </a:r>
            <a:r>
              <a:rPr lang="pt-PT" sz="2000" dirty="0">
                <a:latin typeface="+mn-lt"/>
              </a:rPr>
              <a:t> também com um conjunto de ferramentas que permite a retirada da poeira superficial das rochas para analisá-las em maior profundidade e um feixe de laser capaz de fundir as rochas.</a:t>
            </a:r>
          </a:p>
          <a:p>
            <a:pPr marL="0" indent="0" algn="just">
              <a:buNone/>
            </a:pPr>
            <a:endParaRPr lang="pt-PT" sz="2000" dirty="0"/>
          </a:p>
        </p:txBody>
      </p:sp>
    </p:spTree>
    <p:extLst>
      <p:ext uri="{BB962C8B-B14F-4D97-AF65-F5344CB8AC3E}">
        <p14:creationId xmlns:p14="http://schemas.microsoft.com/office/powerpoint/2010/main" val="2888644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t>Robótica Aeroespacial</a:t>
            </a:r>
          </a:p>
        </p:txBody>
      </p:sp>
      <p:sp>
        <p:nvSpPr>
          <p:cNvPr id="3" name="Espaço Reservado para Conteúdo 2"/>
          <p:cNvSpPr>
            <a:spLocks noGrp="1"/>
          </p:cNvSpPr>
          <p:nvPr>
            <p:ph idx="1"/>
          </p:nvPr>
        </p:nvSpPr>
        <p:spPr/>
        <p:txBody>
          <a:bodyPr>
            <a:normAutofit/>
          </a:bodyPr>
          <a:lstStyle/>
          <a:p>
            <a:r>
              <a:rPr lang="pt-BR" sz="2000" dirty="0">
                <a:latin typeface="+mn-lt"/>
              </a:rPr>
              <a:t>Comparativo entre os robôs </a:t>
            </a:r>
            <a:r>
              <a:rPr lang="pt-BR" sz="2000" dirty="0" err="1">
                <a:latin typeface="+mn-lt"/>
              </a:rPr>
              <a:t>Curiosity</a:t>
            </a:r>
            <a:r>
              <a:rPr lang="pt-BR" sz="2000" dirty="0">
                <a:latin typeface="+mn-lt"/>
              </a:rPr>
              <a:t> e </a:t>
            </a:r>
            <a:r>
              <a:rPr lang="pt-BR" sz="2000" dirty="0" err="1">
                <a:latin typeface="+mn-lt"/>
              </a:rPr>
              <a:t>Perseverance</a:t>
            </a:r>
            <a:r>
              <a:rPr lang="pt-BR" sz="2000" dirty="0">
                <a:latin typeface="+mn-lt"/>
              </a:rPr>
              <a:t>:</a:t>
            </a:r>
          </a:p>
        </p:txBody>
      </p:sp>
      <p:pic>
        <p:nvPicPr>
          <p:cNvPr id="4" name="Picture 3">
            <a:extLst>
              <a:ext uri="{FF2B5EF4-FFF2-40B4-BE49-F238E27FC236}">
                <a16:creationId xmlns:a16="http://schemas.microsoft.com/office/drawing/2014/main" id="{3C02BDBF-9E4B-3E42-A773-22F9FE064ACB}"/>
              </a:ext>
            </a:extLst>
          </p:cNvPr>
          <p:cNvPicPr>
            <a:picLocks noChangeAspect="1"/>
          </p:cNvPicPr>
          <p:nvPr/>
        </p:nvPicPr>
        <p:blipFill>
          <a:blip r:embed="rId2"/>
          <a:stretch>
            <a:fillRect/>
          </a:stretch>
        </p:blipFill>
        <p:spPr>
          <a:xfrm>
            <a:off x="514291" y="2060848"/>
            <a:ext cx="7956376" cy="4177097"/>
          </a:xfrm>
          <a:prstGeom prst="rect">
            <a:avLst/>
          </a:prstGeom>
        </p:spPr>
      </p:pic>
    </p:spTree>
    <p:extLst>
      <p:ext uri="{BB962C8B-B14F-4D97-AF65-F5344CB8AC3E}">
        <p14:creationId xmlns:p14="http://schemas.microsoft.com/office/powerpoint/2010/main" val="154570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0D0D-E841-BB46-8FBB-4D641C352187}"/>
              </a:ext>
            </a:extLst>
          </p:cNvPr>
          <p:cNvSpPr>
            <a:spLocks noGrp="1"/>
          </p:cNvSpPr>
          <p:nvPr>
            <p:ph type="title"/>
          </p:nvPr>
        </p:nvSpPr>
        <p:spPr/>
        <p:txBody>
          <a:bodyPr/>
          <a:lstStyle/>
          <a:p>
            <a:r>
              <a:rPr lang="pt-BR" dirty="0"/>
              <a:t>Experimentos – </a:t>
            </a:r>
            <a:r>
              <a:rPr lang="pt-BR" dirty="0" err="1"/>
              <a:t>Tinkercad</a:t>
            </a:r>
            <a:endParaRPr lang="en-US" dirty="0"/>
          </a:p>
        </p:txBody>
      </p:sp>
      <p:pic>
        <p:nvPicPr>
          <p:cNvPr id="5" name="Picture 4">
            <a:extLst>
              <a:ext uri="{FF2B5EF4-FFF2-40B4-BE49-F238E27FC236}">
                <a16:creationId xmlns:a16="http://schemas.microsoft.com/office/drawing/2014/main" id="{F85B1652-A9EC-2D42-B372-0932A7C10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760"/>
            <a:ext cx="9144000" cy="5150206"/>
          </a:xfrm>
          <a:prstGeom prst="rect">
            <a:avLst/>
          </a:prstGeom>
        </p:spPr>
      </p:pic>
    </p:spTree>
    <p:extLst>
      <p:ext uri="{BB962C8B-B14F-4D97-AF65-F5344CB8AC3E}">
        <p14:creationId xmlns:p14="http://schemas.microsoft.com/office/powerpoint/2010/main" val="2370421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latin typeface="+mn-lt"/>
              </a:rPr>
              <a:t>Robótica Aérea</a:t>
            </a:r>
          </a:p>
        </p:txBody>
      </p:sp>
      <p:pic>
        <p:nvPicPr>
          <p:cNvPr id="7" name="Picture 2" descr="Resultado de imagem para drone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794" y="1214422"/>
            <a:ext cx="5521796" cy="522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254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latin typeface="+mn-lt"/>
              </a:rPr>
              <a:t>Robótica Aérea – Tipos de </a:t>
            </a:r>
            <a:r>
              <a:rPr lang="pt-BR" sz="2000" dirty="0" err="1">
                <a:latin typeface="+mn-lt"/>
              </a:rPr>
              <a:t>VANTs</a:t>
            </a:r>
            <a:endParaRPr lang="pt-BR" sz="2000" dirty="0">
              <a:latin typeface="+mn-lt"/>
            </a:endParaRPr>
          </a:p>
        </p:txBody>
      </p:sp>
      <p:pic>
        <p:nvPicPr>
          <p:cNvPr id="4" name="Picture 83" descr="Resultado de imagem para drone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32" y="823119"/>
            <a:ext cx="5348942" cy="6034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814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latin typeface="+mn-lt"/>
              </a:rPr>
              <a:t>Robótica Náutica</a:t>
            </a:r>
          </a:p>
        </p:txBody>
      </p:sp>
      <p:pic>
        <p:nvPicPr>
          <p:cNvPr id="4" name="Imagem 3" descr="robo1web.png"/>
          <p:cNvPicPr>
            <a:picLocks noChangeAspect="1"/>
          </p:cNvPicPr>
          <p:nvPr/>
        </p:nvPicPr>
        <p:blipFill>
          <a:blip r:embed="rId2"/>
          <a:stretch>
            <a:fillRect/>
          </a:stretch>
        </p:blipFill>
        <p:spPr>
          <a:xfrm>
            <a:off x="1714480" y="1428736"/>
            <a:ext cx="6076938" cy="4553989"/>
          </a:xfrm>
          <a:prstGeom prst="rect">
            <a:avLst/>
          </a:prstGeom>
        </p:spPr>
      </p:pic>
    </p:spTree>
    <p:extLst>
      <p:ext uri="{BB962C8B-B14F-4D97-AF65-F5344CB8AC3E}">
        <p14:creationId xmlns:p14="http://schemas.microsoft.com/office/powerpoint/2010/main" val="162660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3"/>
          <p:cNvSpPr>
            <a:spLocks noGrp="1"/>
          </p:cNvSpPr>
          <p:nvPr>
            <p:ph type="ctrTitle"/>
          </p:nvPr>
        </p:nvSpPr>
        <p:spPr>
          <a:xfrm>
            <a:off x="468313" y="115888"/>
            <a:ext cx="7127875" cy="792162"/>
          </a:xfrm>
        </p:spPr>
        <p:txBody>
          <a:bodyPr/>
          <a:lstStyle/>
          <a:p>
            <a:r>
              <a:rPr lang="en-US" altLang="en-US" sz="2400"/>
              <a:t>Trabalho Final – Pontos Importantes</a:t>
            </a:r>
            <a:endParaRPr lang="pt-BR" altLang="en-US" sz="2400"/>
          </a:p>
        </p:txBody>
      </p:sp>
      <p:sp>
        <p:nvSpPr>
          <p:cNvPr id="5" name="Content Placeholder 2"/>
          <p:cNvSpPr txBox="1">
            <a:spLocks/>
          </p:cNvSpPr>
          <p:nvPr/>
        </p:nvSpPr>
        <p:spPr>
          <a:xfrm>
            <a:off x="468313" y="1700213"/>
            <a:ext cx="8299450" cy="3930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err="1"/>
              <a:t>Introdução</a:t>
            </a:r>
            <a:r>
              <a:rPr lang="en-US" sz="2400" dirty="0"/>
              <a:t> e </a:t>
            </a:r>
            <a:r>
              <a:rPr lang="en-US" sz="2400" dirty="0" err="1"/>
              <a:t>Problemática</a:t>
            </a:r>
            <a:r>
              <a:rPr lang="en-US" sz="2400" dirty="0"/>
              <a:t>;</a:t>
            </a:r>
          </a:p>
          <a:p>
            <a:pPr>
              <a:defRPr/>
            </a:pPr>
            <a:r>
              <a:rPr lang="en-US" sz="2400" dirty="0" err="1"/>
              <a:t>Motivação</a:t>
            </a:r>
            <a:r>
              <a:rPr lang="en-US" sz="2400" dirty="0"/>
              <a:t> e </a:t>
            </a:r>
            <a:r>
              <a:rPr lang="en-US" sz="2400" dirty="0" err="1"/>
              <a:t>Objetivo</a:t>
            </a:r>
            <a:r>
              <a:rPr lang="en-US" sz="2400" dirty="0"/>
              <a:t>;</a:t>
            </a:r>
          </a:p>
          <a:p>
            <a:pPr>
              <a:defRPr/>
            </a:pPr>
            <a:r>
              <a:rPr lang="en-US" sz="2400" dirty="0" err="1"/>
              <a:t>Possível</a:t>
            </a:r>
            <a:r>
              <a:rPr lang="en-US" sz="2400" dirty="0"/>
              <a:t> </a:t>
            </a:r>
            <a:r>
              <a:rPr lang="en-US" sz="2400" dirty="0" err="1"/>
              <a:t>Ferramental</a:t>
            </a:r>
            <a:r>
              <a:rPr lang="en-US" sz="2400" dirty="0"/>
              <a:t> e (</a:t>
            </a:r>
            <a:r>
              <a:rPr lang="en-US" sz="2400" dirty="0" err="1"/>
              <a:t>ou</a:t>
            </a:r>
            <a:r>
              <a:rPr lang="en-US" sz="2400" dirty="0"/>
              <a:t>) </a:t>
            </a:r>
            <a:r>
              <a:rPr lang="en-US" sz="2400" dirty="0" err="1"/>
              <a:t>Técnicas</a:t>
            </a:r>
            <a:r>
              <a:rPr lang="en-US" sz="2400" dirty="0"/>
              <a:t>;</a:t>
            </a:r>
          </a:p>
          <a:p>
            <a:pPr>
              <a:defRPr/>
            </a:pPr>
            <a:r>
              <a:rPr lang="en-US" sz="2400" dirty="0" err="1"/>
              <a:t>Considerações</a:t>
            </a:r>
            <a:r>
              <a:rPr lang="en-US" sz="2400" dirty="0"/>
              <a:t> e </a:t>
            </a:r>
            <a:r>
              <a:rPr lang="en-US" sz="2400" dirty="0" err="1"/>
              <a:t>Potencial</a:t>
            </a:r>
            <a:r>
              <a:rPr lang="en-US" sz="2400" dirty="0"/>
              <a:t>.</a:t>
            </a:r>
          </a:p>
          <a:p>
            <a:pPr>
              <a:defRPr/>
            </a:pPr>
            <a:endParaRPr lang="en-US" sz="2400" dirty="0"/>
          </a:p>
          <a:p>
            <a:pPr>
              <a:defRPr/>
            </a:pPr>
            <a:r>
              <a:rPr lang="en-US" sz="2400" b="1" dirty="0" err="1"/>
              <a:t>Avaliação</a:t>
            </a:r>
            <a:r>
              <a:rPr lang="en-US" sz="2400" b="1" dirty="0"/>
              <a:t>:</a:t>
            </a:r>
          </a:p>
          <a:p>
            <a:pPr>
              <a:defRPr/>
            </a:pPr>
            <a:endParaRPr lang="en-US" sz="2400" dirty="0"/>
          </a:p>
          <a:p>
            <a:pPr lvl="1">
              <a:defRPr/>
            </a:pPr>
            <a:r>
              <a:rPr lang="en-US" sz="2000" dirty="0" err="1"/>
              <a:t>Aderência</a:t>
            </a:r>
            <a:r>
              <a:rPr lang="en-US" sz="2000" dirty="0"/>
              <a:t> </a:t>
            </a:r>
            <a:r>
              <a:rPr lang="en-US" sz="2000" dirty="0" err="1"/>
              <a:t>aos</a:t>
            </a:r>
            <a:r>
              <a:rPr lang="en-US" sz="2000" dirty="0"/>
              <a:t> </a:t>
            </a:r>
            <a:r>
              <a:rPr lang="en-US" sz="2000" dirty="0" err="1"/>
              <a:t>pontos</a:t>
            </a:r>
            <a:r>
              <a:rPr lang="en-US" sz="2000" dirty="0"/>
              <a:t>;</a:t>
            </a:r>
          </a:p>
          <a:p>
            <a:pPr lvl="1">
              <a:defRPr/>
            </a:pPr>
            <a:r>
              <a:rPr lang="en-US" sz="2000" dirty="0" err="1"/>
              <a:t>Originalidade</a:t>
            </a:r>
            <a:r>
              <a:rPr lang="en-US" sz="2000" dirty="0"/>
              <a:t>, “</a:t>
            </a:r>
            <a:r>
              <a:rPr lang="en-US" sz="2000" i="1" dirty="0" err="1"/>
              <a:t>fit</a:t>
            </a:r>
            <a:r>
              <a:rPr lang="en-US" sz="2000" dirty="0" err="1"/>
              <a:t>”para</a:t>
            </a:r>
            <a:r>
              <a:rPr lang="en-US" sz="2000" dirty="0"/>
              <a:t> com o </a:t>
            </a:r>
            <a:r>
              <a:rPr lang="en-US" sz="2000" dirty="0" err="1"/>
              <a:t>perfil</a:t>
            </a:r>
            <a:r>
              <a:rPr lang="en-US" sz="2000" dirty="0"/>
              <a:t> do </a:t>
            </a:r>
            <a:r>
              <a:rPr lang="en-US" sz="2000" dirty="0" err="1"/>
              <a:t>curso</a:t>
            </a:r>
            <a:r>
              <a:rPr lang="en-US" sz="2000" dirty="0"/>
              <a:t>/</a:t>
            </a:r>
            <a:r>
              <a:rPr lang="en-US" sz="2000" dirty="0" err="1"/>
              <a:t>alunos</a:t>
            </a:r>
            <a:r>
              <a:rPr lang="en-US" sz="2000" dirty="0"/>
              <a:t> e “</a:t>
            </a:r>
            <a:r>
              <a:rPr lang="en-US" sz="2000" i="1" dirty="0" err="1"/>
              <a:t>doability</a:t>
            </a:r>
            <a:r>
              <a:rPr lang="en-US" sz="2000" dirty="0"/>
              <a:t>”.</a:t>
            </a:r>
          </a:p>
          <a:p>
            <a:pPr>
              <a:defRPr/>
            </a:pPr>
            <a:endParaRPr lang="en-US" sz="2400" dirty="0"/>
          </a:p>
          <a:p>
            <a:pPr>
              <a:defRPr/>
            </a:pPr>
            <a:endParaRPr lang="en-US" sz="24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i="1" dirty="0"/>
              <a:t>Hardware </a:t>
            </a:r>
            <a:r>
              <a:rPr lang="pt-BR" sz="2000" dirty="0"/>
              <a:t>Básico</a:t>
            </a:r>
            <a:endParaRPr lang="pt-BR" sz="2000" i="1" dirty="0"/>
          </a:p>
        </p:txBody>
      </p:sp>
      <p:sp>
        <p:nvSpPr>
          <p:cNvPr id="3" name="Espaço Reservado para Conteúdo 2"/>
          <p:cNvSpPr>
            <a:spLocks noGrp="1"/>
          </p:cNvSpPr>
          <p:nvPr>
            <p:ph idx="1"/>
          </p:nvPr>
        </p:nvSpPr>
        <p:spPr>
          <a:xfrm>
            <a:off x="428596" y="1142984"/>
            <a:ext cx="8229600" cy="4525963"/>
          </a:xfrm>
        </p:spPr>
        <p:txBody>
          <a:bodyPr>
            <a:normAutofit/>
          </a:bodyPr>
          <a:lstStyle/>
          <a:p>
            <a:pPr algn="just"/>
            <a:r>
              <a:rPr lang="pt-PT" sz="2000" dirty="0"/>
              <a:t>A maioria dos Robôs conta com peças principais tais como:</a:t>
            </a:r>
          </a:p>
          <a:p>
            <a:pPr algn="just"/>
            <a:endParaRPr lang="pt-PT" sz="2000" dirty="0"/>
          </a:p>
          <a:p>
            <a:pPr lvl="1" algn="just"/>
            <a:r>
              <a:rPr lang="pt-PT" sz="2000" dirty="0"/>
              <a:t>Fonte de alimentação;</a:t>
            </a:r>
          </a:p>
          <a:p>
            <a:pPr lvl="1" algn="just"/>
            <a:r>
              <a:rPr lang="pt-PT" sz="2000" dirty="0"/>
              <a:t>Motores ( fornecem a potência necessária para que o robô possa ter movimento);</a:t>
            </a:r>
          </a:p>
          <a:p>
            <a:pPr lvl="1" algn="just"/>
            <a:r>
              <a:rPr lang="pt-PT" sz="2000" dirty="0"/>
              <a:t>Sensores de diversos tipos (as informações da captadas pelos sensores são devolvidas ao sistema de controle, posteriormente sendo utilizadas para determinar as  ações do robô de acordo com a programação);</a:t>
            </a:r>
          </a:p>
          <a:p>
            <a:pPr lvl="1" algn="just"/>
            <a:r>
              <a:rPr lang="pt-PT" sz="2000" dirty="0"/>
              <a:t>Caixas de redução ( conjunto de peças para movimentação);</a:t>
            </a:r>
          </a:p>
          <a:p>
            <a:pPr lvl="1" algn="just"/>
            <a:r>
              <a:rPr lang="pt-PT" sz="2000" dirty="0"/>
              <a:t>Placa de circuito, microcontroladores, chassis dentre outros.</a:t>
            </a:r>
          </a:p>
        </p:txBody>
      </p:sp>
    </p:spTree>
    <p:extLst>
      <p:ext uri="{BB962C8B-B14F-4D97-AF65-F5344CB8AC3E}">
        <p14:creationId xmlns:p14="http://schemas.microsoft.com/office/powerpoint/2010/main" val="805446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latin typeface="+mn-lt"/>
              </a:rPr>
              <a:t>Motores</a:t>
            </a:r>
          </a:p>
        </p:txBody>
      </p:sp>
      <p:sp>
        <p:nvSpPr>
          <p:cNvPr id="3" name="Espaço Reservado para Conteúdo 2"/>
          <p:cNvSpPr>
            <a:spLocks noGrp="1"/>
          </p:cNvSpPr>
          <p:nvPr>
            <p:ph idx="1"/>
          </p:nvPr>
        </p:nvSpPr>
        <p:spPr/>
        <p:txBody>
          <a:bodyPr>
            <a:normAutofit lnSpcReduction="10000"/>
          </a:bodyPr>
          <a:lstStyle/>
          <a:p>
            <a:pPr algn="just"/>
            <a:r>
              <a:rPr lang="pt-PT" sz="1800" dirty="0">
                <a:latin typeface="+mn-lt"/>
              </a:rPr>
              <a:t>Um dos elementos mais importantes do robô é o seu sistema motor. Este fornece a potência necessária para que o robô possa ter movimento. A performance dinâmica do robô é determinada pelo sistema motor adotado, que depende do tipo de aplicação e potência necessária. Os três tipos de sistemas motores mais utilizados na robótica são:</a:t>
            </a:r>
          </a:p>
          <a:p>
            <a:pPr marL="0" indent="0" algn="just">
              <a:buNone/>
            </a:pPr>
            <a:endParaRPr lang="pt-PT" sz="1800" dirty="0">
              <a:latin typeface="+mn-lt"/>
            </a:endParaRPr>
          </a:p>
          <a:p>
            <a:pPr algn="just"/>
            <a:r>
              <a:rPr lang="pt-PT" sz="1800" b="1" dirty="0">
                <a:latin typeface="+mn-lt"/>
              </a:rPr>
              <a:t>Motores Hidráulicos</a:t>
            </a:r>
            <a:r>
              <a:rPr lang="pt-PT" sz="1800" dirty="0">
                <a:latin typeface="+mn-lt"/>
              </a:rPr>
              <a:t>: Ocupam muito espaço, utilizados proncipalmente onde motores elétricos não podem atuar, fornecem aos robôs grande velocidade e força. São desenhados para atuar linearmente ou por juntas rotativas. </a:t>
            </a:r>
          </a:p>
          <a:p>
            <a:pPr algn="just"/>
            <a:endParaRPr lang="pt-PT" sz="1800" dirty="0">
              <a:latin typeface="+mn-lt"/>
            </a:endParaRPr>
          </a:p>
          <a:p>
            <a:pPr algn="just"/>
            <a:r>
              <a:rPr lang="pt-PT" sz="1800" b="1" dirty="0">
                <a:latin typeface="+mn-lt"/>
              </a:rPr>
              <a:t>Motores Elétricos</a:t>
            </a:r>
            <a:r>
              <a:rPr lang="pt-PT" sz="1800" dirty="0">
                <a:latin typeface="+mn-lt"/>
              </a:rPr>
              <a:t>: Comparados com os motores hidráulicos, motores elétricos fornecem menos velocidade e força. Estes são usados em robôs mais pequenos, são mais precisos e ao contrário dos motores hidráulicos não têm fugas. Podem ser de corrente contínua ou alternada.</a:t>
            </a:r>
          </a:p>
          <a:p>
            <a:pPr algn="just"/>
            <a:endParaRPr lang="pt-PT" sz="1800" dirty="0">
              <a:latin typeface="+mn-lt"/>
            </a:endParaRPr>
          </a:p>
          <a:p>
            <a:pPr algn="just"/>
            <a:r>
              <a:rPr lang="pt-PT" sz="1800" b="1" dirty="0">
                <a:latin typeface="+mn-lt"/>
              </a:rPr>
              <a:t>Motores Pneumáticos</a:t>
            </a:r>
            <a:r>
              <a:rPr lang="pt-PT" sz="1800" dirty="0">
                <a:latin typeface="+mn-lt"/>
              </a:rPr>
              <a:t>: Motores simples e econômicos com poucos graus de liberdade e com pequenos ciclos de tempo, como apanhar um objeto e colocá-lo encima de uma mesa. Tal como os mototres elétricos,  são mais usados em robôs pequenos. </a:t>
            </a:r>
          </a:p>
          <a:p>
            <a:pPr algn="just"/>
            <a:endParaRPr lang="pt-PT" sz="2000" dirty="0"/>
          </a:p>
          <a:p>
            <a:pPr algn="just"/>
            <a:endParaRPr lang="pt-PT" sz="2000" dirty="0"/>
          </a:p>
          <a:p>
            <a:pPr algn="just"/>
            <a:endParaRPr lang="en-US" sz="2000" dirty="0"/>
          </a:p>
          <a:p>
            <a:pPr algn="just"/>
            <a:endParaRPr lang="pt-PT" sz="2000" dirty="0"/>
          </a:p>
        </p:txBody>
      </p:sp>
    </p:spTree>
    <p:extLst>
      <p:ext uri="{BB962C8B-B14F-4D97-AF65-F5344CB8AC3E}">
        <p14:creationId xmlns:p14="http://schemas.microsoft.com/office/powerpoint/2010/main" val="2249007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latin typeface="+mn-lt"/>
              </a:rPr>
              <a:t>Sensores</a:t>
            </a:r>
          </a:p>
        </p:txBody>
      </p:sp>
      <p:sp>
        <p:nvSpPr>
          <p:cNvPr id="3" name="Espaço Reservado para Conteúdo 2"/>
          <p:cNvSpPr>
            <a:spLocks noGrp="1"/>
          </p:cNvSpPr>
          <p:nvPr>
            <p:ph idx="1"/>
          </p:nvPr>
        </p:nvSpPr>
        <p:spPr/>
        <p:txBody>
          <a:bodyPr>
            <a:normAutofit/>
          </a:bodyPr>
          <a:lstStyle/>
          <a:p>
            <a:pPr algn="just"/>
            <a:r>
              <a:rPr lang="pt-PT" sz="2000" dirty="0">
                <a:latin typeface="+mn-lt"/>
              </a:rPr>
              <a:t>Os sensores são parte essencial de um robô contemporâneo, visto que eles é que captam informações do meio para o robô, possibilitando assim, que ele faça a tarefa programada.</a:t>
            </a:r>
          </a:p>
          <a:p>
            <a:pPr algn="just"/>
            <a:endParaRPr lang="pt-PT" sz="2000" dirty="0">
              <a:latin typeface="+mn-lt"/>
            </a:endParaRPr>
          </a:p>
          <a:p>
            <a:pPr algn="just"/>
            <a:r>
              <a:rPr lang="pt-PT" sz="2000" b="1" dirty="0">
                <a:latin typeface="+mn-lt"/>
              </a:rPr>
              <a:t>Sensores de Posicionamento</a:t>
            </a:r>
            <a:r>
              <a:rPr lang="pt-PT" sz="2000" dirty="0">
                <a:latin typeface="+mn-lt"/>
              </a:rPr>
              <a:t>: São usados para monitorar a posição das juntas. A informação da posição, é devolvida ao sistema de controle, que é usada para determinar a precisão das juntas de movimento</a:t>
            </a:r>
          </a:p>
          <a:p>
            <a:pPr algn="just"/>
            <a:endParaRPr lang="pt-PT" sz="2000" dirty="0">
              <a:latin typeface="+mn-lt"/>
            </a:endParaRPr>
          </a:p>
          <a:p>
            <a:pPr algn="just"/>
            <a:r>
              <a:rPr lang="pt-PT" sz="2000" b="1" dirty="0">
                <a:latin typeface="+mn-lt"/>
              </a:rPr>
              <a:t>Sensores de Extensão</a:t>
            </a:r>
            <a:r>
              <a:rPr lang="pt-PT" sz="2000" dirty="0">
                <a:latin typeface="+mn-lt"/>
              </a:rPr>
              <a:t>: Medem a distância entre um ponto de referência e um ponto importante, podem ser transmissores de sonar, câmeras etc.</a:t>
            </a:r>
          </a:p>
          <a:p>
            <a:pPr algn="just"/>
            <a:endParaRPr lang="pt-PT" sz="2000" dirty="0">
              <a:latin typeface="+mn-lt"/>
            </a:endParaRPr>
          </a:p>
          <a:p>
            <a:pPr algn="just"/>
            <a:r>
              <a:rPr lang="pt-PT" sz="2000" b="1" dirty="0">
                <a:latin typeface="+mn-lt"/>
              </a:rPr>
              <a:t>Sensores de Velocidade</a:t>
            </a:r>
            <a:r>
              <a:rPr lang="pt-PT" sz="2000" dirty="0">
                <a:latin typeface="+mn-lt"/>
              </a:rPr>
              <a:t>: São usados para estimar a velocidade com que o manipulador é movido, pois esta é uma parte importante da performance dinâmica do manipulador.</a:t>
            </a:r>
          </a:p>
        </p:txBody>
      </p:sp>
    </p:spTree>
    <p:extLst>
      <p:ext uri="{BB962C8B-B14F-4D97-AF65-F5344CB8AC3E}">
        <p14:creationId xmlns:p14="http://schemas.microsoft.com/office/powerpoint/2010/main" val="3817126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a:t>Sensores</a:t>
            </a:r>
          </a:p>
        </p:txBody>
      </p:sp>
      <p:sp>
        <p:nvSpPr>
          <p:cNvPr id="3" name="Espaço Reservado para Conteúdo 2"/>
          <p:cNvSpPr>
            <a:spLocks noGrp="1"/>
          </p:cNvSpPr>
          <p:nvPr>
            <p:ph idx="1"/>
          </p:nvPr>
        </p:nvSpPr>
        <p:spPr/>
        <p:txBody>
          <a:bodyPr>
            <a:normAutofit/>
          </a:bodyPr>
          <a:lstStyle/>
          <a:p>
            <a:pPr marL="342900" lvl="2" indent="-342900" algn="just"/>
            <a:r>
              <a:rPr lang="pt-PT" sz="2000" b="1" dirty="0"/>
              <a:t>Sensores de Proximidade</a:t>
            </a:r>
            <a:r>
              <a:rPr lang="pt-PT" sz="2000" dirty="0"/>
              <a:t>: Os sensores de proximidade são usados para “sentir” e indicar a presença de um objeto dentro de uma distancia especifica ou espaço, sem nenhum contato físico, o que ajuda a prevenir acidentes e danos com o robô.</a:t>
            </a:r>
          </a:p>
          <a:p>
            <a:pPr marL="342900" lvl="2" indent="-342900" algn="just"/>
            <a:endParaRPr lang="pt-PT" sz="2000" dirty="0"/>
          </a:p>
          <a:p>
            <a:pPr marL="342900" lvl="2" indent="-342900" algn="just"/>
            <a:r>
              <a:rPr lang="pt-PT" sz="2000" b="1" dirty="0"/>
              <a:t>Sensores de Contato</a:t>
            </a:r>
            <a:r>
              <a:rPr lang="pt-PT" sz="2000" dirty="0"/>
              <a:t>: Sensores mais simples, indicam a presença de um objeto dentro de um espaço específico ao tocá-lo.</a:t>
            </a:r>
          </a:p>
          <a:p>
            <a:pPr algn="just"/>
            <a:endParaRPr lang="pt-PT" sz="2000" dirty="0"/>
          </a:p>
        </p:txBody>
      </p:sp>
    </p:spTree>
    <p:extLst>
      <p:ext uri="{BB962C8B-B14F-4D97-AF65-F5344CB8AC3E}">
        <p14:creationId xmlns:p14="http://schemas.microsoft.com/office/powerpoint/2010/main" val="2010152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sz="2000" dirty="0" err="1"/>
              <a:t>Microcontroladores</a:t>
            </a:r>
            <a:endParaRPr lang="pt-BR" sz="2000" dirty="0"/>
          </a:p>
        </p:txBody>
      </p:sp>
      <p:sp>
        <p:nvSpPr>
          <p:cNvPr id="3" name="Espaço Reservado para Conteúdo 2"/>
          <p:cNvSpPr>
            <a:spLocks noGrp="1"/>
          </p:cNvSpPr>
          <p:nvPr>
            <p:ph idx="1"/>
          </p:nvPr>
        </p:nvSpPr>
        <p:spPr/>
        <p:txBody>
          <a:bodyPr>
            <a:normAutofit/>
          </a:bodyPr>
          <a:lstStyle/>
          <a:p>
            <a:pPr marL="342900" lvl="2" indent="-342900" algn="just"/>
            <a:r>
              <a:rPr lang="pt-BR" sz="2000" dirty="0"/>
              <a:t>Um </a:t>
            </a:r>
            <a:r>
              <a:rPr lang="pt-BR" sz="2000" b="1" dirty="0"/>
              <a:t>microcontrolador</a:t>
            </a:r>
            <a:r>
              <a:rPr lang="pt-BR" sz="2000" dirty="0"/>
              <a:t> (também denominado </a:t>
            </a:r>
            <a:r>
              <a:rPr lang="pt-BR" sz="2000" b="1" dirty="0"/>
              <a:t>MCU</a:t>
            </a:r>
            <a:r>
              <a:rPr lang="pt-BR" sz="2000" dirty="0"/>
              <a:t>) comumente contém um processador, memória e periféricos de entrada/saída. É um microprocessador que pode ser programado para funções específicas, em contraste com outros microprocessadores de propósito geral (como os utilizados nos PCs).</a:t>
            </a:r>
            <a:endParaRPr lang="pt-PT" sz="2000" dirty="0"/>
          </a:p>
          <a:p>
            <a:pPr marL="342900" lvl="2" indent="-342900" algn="just"/>
            <a:endParaRPr lang="pt-PT" sz="2000" dirty="0"/>
          </a:p>
          <a:p>
            <a:pPr marL="342900" lvl="2" indent="-342900" algn="just"/>
            <a:r>
              <a:rPr lang="pt-PT" sz="2000" dirty="0"/>
              <a:t>São base para os robôs que possuem capacidade não apenas de repetir um ciclo de movimento programado, mas também interagir com seu ambiente de modo a parecer inteligente e de receber várias programações diferentes.</a:t>
            </a:r>
          </a:p>
          <a:p>
            <a:pPr marL="342900" lvl="2" indent="-342900" algn="just"/>
            <a:endParaRPr lang="pt-PT" sz="2000" dirty="0"/>
          </a:p>
          <a:p>
            <a:pPr marL="342900" lvl="2" indent="-342900" algn="just"/>
            <a:r>
              <a:rPr lang="pt-PT" sz="2000" dirty="0"/>
              <a:t>Os robôs inteligentes podem alterar o ciclo programado em resposta a condições que ocorrem no local de trabalho. Podem tomar decisões lógicas com base nos dados sensoriais recebidos do local de trabalho.</a:t>
            </a:r>
          </a:p>
          <a:p>
            <a:pPr marL="342900" lvl="2" indent="-342900" algn="just"/>
            <a:endParaRPr lang="pt-PT" sz="2000" dirty="0"/>
          </a:p>
          <a:p>
            <a:pPr marL="342900" lvl="2" indent="-342900" algn="just"/>
            <a:endParaRPr lang="pt-PT" sz="2000" dirty="0"/>
          </a:p>
        </p:txBody>
      </p:sp>
    </p:spTree>
    <p:extLst>
      <p:ext uri="{BB962C8B-B14F-4D97-AF65-F5344CB8AC3E}">
        <p14:creationId xmlns:p14="http://schemas.microsoft.com/office/powerpoint/2010/main" val="199681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0034" y="260648"/>
            <a:ext cx="8125102" cy="453708"/>
          </a:xfrm>
        </p:spPr>
        <p:txBody>
          <a:bodyPr>
            <a:normAutofit/>
          </a:bodyPr>
          <a:lstStyle/>
          <a:p>
            <a:pPr algn="l"/>
            <a:r>
              <a:rPr lang="pt-BR" sz="2000" dirty="0">
                <a:latin typeface="+mn-lt"/>
              </a:rPr>
              <a:t>Construção de um Robô</a:t>
            </a:r>
          </a:p>
        </p:txBody>
      </p:sp>
      <p:sp>
        <p:nvSpPr>
          <p:cNvPr id="3" name="Espaço Reservado para Conteúdo 2"/>
          <p:cNvSpPr>
            <a:spLocks noGrp="1"/>
          </p:cNvSpPr>
          <p:nvPr>
            <p:ph idx="1"/>
          </p:nvPr>
        </p:nvSpPr>
        <p:spPr/>
        <p:txBody>
          <a:bodyPr>
            <a:normAutofit/>
          </a:bodyPr>
          <a:lstStyle/>
          <a:p>
            <a:pPr algn="just"/>
            <a:r>
              <a:rPr lang="pt-PT" sz="2000" dirty="0"/>
              <a:t>Antes de construir um robô devemos ter em mente, primeiramente, qual função tal robô irá exercer, quais recursos necessários, tanto </a:t>
            </a:r>
            <a:r>
              <a:rPr lang="pt-PT" sz="2000" i="1" dirty="0"/>
              <a:t>hardware</a:t>
            </a:r>
            <a:r>
              <a:rPr lang="pt-PT" sz="2000" dirty="0"/>
              <a:t> (peças) como </a:t>
            </a:r>
            <a:r>
              <a:rPr lang="pt-PT" sz="2000" i="1" dirty="0"/>
              <a:t>software</a:t>
            </a:r>
            <a:r>
              <a:rPr lang="pt-PT" sz="2000" dirty="0"/>
              <a:t> (programação) e paciência, para reiniciar o trabalho quantas vezes for necessário.</a:t>
            </a:r>
          </a:p>
          <a:p>
            <a:pPr algn="just"/>
            <a:endParaRPr lang="pt-PT" sz="2000" dirty="0"/>
          </a:p>
          <a:p>
            <a:pPr algn="just"/>
            <a:r>
              <a:rPr lang="pt-PT" sz="2000" dirty="0"/>
              <a:t>Hoje em dia muitos tutoriais podem ser encontrados na internet, inclusive, utilizando-se materiais reciclados, lixo eletrônico ou de baixo custo. </a:t>
            </a:r>
          </a:p>
          <a:p>
            <a:pPr algn="just"/>
            <a:endParaRPr lang="pt-PT" sz="2000" dirty="0"/>
          </a:p>
          <a:p>
            <a:pPr algn="just"/>
            <a:r>
              <a:rPr lang="pt-PT" sz="2000" dirty="0"/>
              <a:t>Para se antenar a respeito de diferentes projetos recomenda-se o site </a:t>
            </a:r>
            <a:r>
              <a:rPr lang="pt-PT" sz="2000" dirty="0">
                <a:solidFill>
                  <a:srgbClr val="0070C0"/>
                </a:solidFill>
              </a:rPr>
              <a:t>https://</a:t>
            </a:r>
            <a:r>
              <a:rPr lang="pt-PT" sz="2000" dirty="0" err="1">
                <a:solidFill>
                  <a:srgbClr val="0070C0"/>
                </a:solidFill>
              </a:rPr>
              <a:t>www.instructables.com</a:t>
            </a:r>
            <a:r>
              <a:rPr lang="pt-PT" sz="2000" dirty="0"/>
              <a:t>/.</a:t>
            </a:r>
          </a:p>
        </p:txBody>
      </p:sp>
    </p:spTree>
    <p:extLst>
      <p:ext uri="{BB962C8B-B14F-4D97-AF65-F5344CB8AC3E}">
        <p14:creationId xmlns:p14="http://schemas.microsoft.com/office/powerpoint/2010/main" val="2611656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BR" sz="2000" dirty="0">
                <a:latin typeface="+mn-lt"/>
              </a:rPr>
              <a:t>Modelagem 3D</a:t>
            </a:r>
          </a:p>
        </p:txBody>
      </p:sp>
      <p:sp>
        <p:nvSpPr>
          <p:cNvPr id="3" name="Espaço Reservado para Conteúdo 2"/>
          <p:cNvSpPr>
            <a:spLocks noGrp="1"/>
          </p:cNvSpPr>
          <p:nvPr>
            <p:ph idx="1"/>
          </p:nvPr>
        </p:nvSpPr>
        <p:spPr>
          <a:xfrm>
            <a:off x="500034" y="1214422"/>
            <a:ext cx="8229600" cy="4453955"/>
          </a:xfrm>
        </p:spPr>
        <p:txBody>
          <a:bodyPr>
            <a:normAutofit/>
          </a:bodyPr>
          <a:lstStyle/>
          <a:p>
            <a:pPr algn="just"/>
            <a:r>
              <a:rPr lang="pt-BR" sz="2000" dirty="0"/>
              <a:t>Para se ter a exata noção das dimensões do robô e da real possibilidade de seu funcionamento, é feita primeiro uma simulação computacional em softwares de modelagem 3D tais como o </a:t>
            </a:r>
            <a:r>
              <a:rPr lang="pt-BR" sz="2000" dirty="0" err="1"/>
              <a:t>Blender</a:t>
            </a:r>
            <a:r>
              <a:rPr lang="pt-BR" sz="2000" dirty="0"/>
              <a:t> ou o </a:t>
            </a:r>
            <a:r>
              <a:rPr lang="pt-BR" sz="2000" dirty="0" err="1"/>
              <a:t>Gamestudio</a:t>
            </a:r>
            <a:r>
              <a:rPr lang="pt-BR" sz="2000" dirty="0"/>
              <a:t>.</a:t>
            </a:r>
          </a:p>
          <a:p>
            <a:pPr algn="just"/>
            <a:endParaRPr lang="pt-BR" sz="2000" dirty="0"/>
          </a:p>
          <a:p>
            <a:pPr algn="just"/>
            <a:r>
              <a:rPr lang="pt-BR" sz="2000" dirty="0"/>
              <a:t>Esta simulação computacional muitas vezes já </a:t>
            </a:r>
            <a:r>
              <a:rPr lang="pt-BR" sz="2000" dirty="0" err="1"/>
              <a:t>possúi</a:t>
            </a:r>
            <a:r>
              <a:rPr lang="pt-BR" sz="2000" dirty="0"/>
              <a:t> algumas rotinas animadas tais como as articulações do robô e alguns movimentos pré estabelecidos, tanto para estudo das capacidades do robô como para o melhor entendimento do sistema por parte dos profissionais envolvidos.</a:t>
            </a:r>
          </a:p>
          <a:p>
            <a:pPr algn="just"/>
            <a:endParaRPr lang="pt-BR" sz="2000" dirty="0"/>
          </a:p>
          <a:p>
            <a:pPr algn="just"/>
            <a:endParaRPr lang="pt-BR" sz="2000" dirty="0"/>
          </a:p>
          <a:p>
            <a:pPr algn="just"/>
            <a:endParaRPr lang="pt-BR" sz="2000" dirty="0"/>
          </a:p>
        </p:txBody>
      </p:sp>
    </p:spTree>
    <p:extLst>
      <p:ext uri="{BB962C8B-B14F-4D97-AF65-F5344CB8AC3E}">
        <p14:creationId xmlns:p14="http://schemas.microsoft.com/office/powerpoint/2010/main" val="1024683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0034" y="285728"/>
            <a:ext cx="8229600" cy="453708"/>
          </a:xfrm>
        </p:spPr>
        <p:txBody>
          <a:bodyPr>
            <a:normAutofit/>
          </a:bodyPr>
          <a:lstStyle/>
          <a:p>
            <a:pPr algn="l"/>
            <a:r>
              <a:rPr lang="pt-BR" sz="2000" i="1" dirty="0">
                <a:latin typeface="+mn-lt"/>
              </a:rPr>
              <a:t>Software </a:t>
            </a:r>
            <a:r>
              <a:rPr lang="pt-BR" sz="2000" dirty="0">
                <a:latin typeface="+mn-lt"/>
              </a:rPr>
              <a:t>Básico</a:t>
            </a:r>
            <a:endParaRPr lang="pt-BR" sz="2000" i="1" dirty="0">
              <a:latin typeface="+mn-lt"/>
            </a:endParaRPr>
          </a:p>
        </p:txBody>
      </p:sp>
      <p:sp>
        <p:nvSpPr>
          <p:cNvPr id="3" name="Espaço Reservado para Conteúdo 2"/>
          <p:cNvSpPr>
            <a:spLocks noGrp="1"/>
          </p:cNvSpPr>
          <p:nvPr>
            <p:ph idx="1"/>
          </p:nvPr>
        </p:nvSpPr>
        <p:spPr>
          <a:xfrm>
            <a:off x="500034" y="1214422"/>
            <a:ext cx="8229600" cy="4525963"/>
          </a:xfrm>
        </p:spPr>
        <p:txBody>
          <a:bodyPr>
            <a:normAutofit/>
          </a:bodyPr>
          <a:lstStyle/>
          <a:p>
            <a:pPr algn="just"/>
            <a:r>
              <a:rPr lang="pt-BR" sz="2000" dirty="0">
                <a:latin typeface="+mn-lt"/>
              </a:rPr>
              <a:t>Para a boa programação de um robô é recomendável a utilização ou criação de um software específico para a criação de rotinas e posterior gravação do </a:t>
            </a:r>
            <a:r>
              <a:rPr lang="pt-BR" sz="2000" dirty="0" err="1">
                <a:latin typeface="+mn-lt"/>
              </a:rPr>
              <a:t>microcontrolador</a:t>
            </a:r>
            <a:r>
              <a:rPr lang="pt-BR" sz="2000" dirty="0">
                <a:latin typeface="+mn-lt"/>
              </a:rPr>
              <a:t>, apesar de alguns </a:t>
            </a:r>
            <a:r>
              <a:rPr lang="pt-BR" sz="2000" dirty="0" err="1">
                <a:latin typeface="+mn-lt"/>
              </a:rPr>
              <a:t>microcontroladores</a:t>
            </a:r>
            <a:r>
              <a:rPr lang="pt-BR" sz="2000" dirty="0">
                <a:latin typeface="+mn-lt"/>
              </a:rPr>
              <a:t> aceitarem programação direta através de linguagem de programação, com o Assembly sendo a mais utilizada.</a:t>
            </a:r>
          </a:p>
          <a:p>
            <a:pPr algn="just"/>
            <a:endParaRPr lang="pt-BR" sz="2000" dirty="0">
              <a:latin typeface="+mn-lt"/>
            </a:endParaRPr>
          </a:p>
          <a:p>
            <a:pPr algn="just"/>
            <a:r>
              <a:rPr lang="pt-BR" sz="2000" dirty="0">
                <a:latin typeface="+mn-lt"/>
              </a:rPr>
              <a:t>O programa é a base para o bom funcionamento do robô, antes de sua montagem, é essencial haver uma visualização do que você deseja alcançar com o robô, recomenda-se a utilização de fluxogramas.</a:t>
            </a:r>
          </a:p>
          <a:p>
            <a:pPr algn="just"/>
            <a:endParaRPr lang="pt-BR" sz="2000" dirty="0">
              <a:latin typeface="+mn-lt"/>
            </a:endParaRPr>
          </a:p>
          <a:p>
            <a:pPr algn="just"/>
            <a:r>
              <a:rPr lang="pt-BR" sz="2000" dirty="0">
                <a:latin typeface="+mn-lt"/>
              </a:rPr>
              <a:t>Para iniciantes é recomendada a compra de um kit para </a:t>
            </a:r>
            <a:r>
              <a:rPr lang="pt-BR" sz="2000" dirty="0" err="1">
                <a:latin typeface="+mn-lt"/>
              </a:rPr>
              <a:t>inciantes</a:t>
            </a:r>
            <a:r>
              <a:rPr lang="pt-BR" sz="2000" dirty="0">
                <a:latin typeface="+mn-lt"/>
              </a:rPr>
              <a:t> ( LEGO </a:t>
            </a:r>
            <a:r>
              <a:rPr lang="pt-BR" sz="2000" dirty="0" err="1">
                <a:latin typeface="+mn-lt"/>
              </a:rPr>
              <a:t>Mindstorms</a:t>
            </a:r>
            <a:r>
              <a:rPr lang="pt-BR" sz="2000" dirty="0">
                <a:latin typeface="+mn-lt"/>
              </a:rPr>
              <a:t>, </a:t>
            </a:r>
            <a:r>
              <a:rPr lang="pt-BR" sz="2000" dirty="0" err="1">
                <a:latin typeface="+mn-lt"/>
              </a:rPr>
              <a:t>iRobot</a:t>
            </a:r>
            <a:r>
              <a:rPr lang="pt-BR" sz="2000" dirty="0">
                <a:latin typeface="+mn-lt"/>
              </a:rPr>
              <a:t> </a:t>
            </a:r>
            <a:r>
              <a:rPr lang="pt-BR" sz="2000" dirty="0" err="1">
                <a:latin typeface="+mn-lt"/>
              </a:rPr>
              <a:t>Create</a:t>
            </a:r>
            <a:r>
              <a:rPr lang="pt-BR" sz="2000" dirty="0">
                <a:latin typeface="+mn-lt"/>
              </a:rPr>
              <a:t>, </a:t>
            </a:r>
            <a:r>
              <a:rPr lang="pt-BR" sz="2000" dirty="0" err="1">
                <a:latin typeface="+mn-lt"/>
              </a:rPr>
              <a:t>Parallax</a:t>
            </a:r>
            <a:r>
              <a:rPr lang="pt-BR" sz="2000" dirty="0">
                <a:latin typeface="+mn-lt"/>
              </a:rPr>
              <a:t> </a:t>
            </a:r>
            <a:r>
              <a:rPr lang="pt-BR" sz="2000" dirty="0" err="1">
                <a:latin typeface="+mn-lt"/>
              </a:rPr>
              <a:t>Boe-Bot</a:t>
            </a:r>
            <a:r>
              <a:rPr lang="pt-BR" sz="2000" dirty="0">
                <a:latin typeface="+mn-lt"/>
              </a:rPr>
              <a:t> entre outros) e a utilização do software que os acompanha.</a:t>
            </a:r>
          </a:p>
        </p:txBody>
      </p:sp>
    </p:spTree>
    <p:extLst>
      <p:ext uri="{BB962C8B-B14F-4D97-AF65-F5344CB8AC3E}">
        <p14:creationId xmlns:p14="http://schemas.microsoft.com/office/powerpoint/2010/main" val="4102175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BR" sz="2000" dirty="0"/>
              <a:t>Simulação</a:t>
            </a:r>
            <a:r>
              <a:rPr lang="pt-BR" sz="2000" dirty="0">
                <a:solidFill>
                  <a:schemeClr val="bg1"/>
                </a:solidFill>
              </a:rPr>
              <a:t> Robótica e Programação</a:t>
            </a:r>
          </a:p>
        </p:txBody>
      </p:sp>
      <p:sp>
        <p:nvSpPr>
          <p:cNvPr id="3" name="Espaço Reservado para Conteúdo 2"/>
          <p:cNvSpPr>
            <a:spLocks noGrp="1"/>
          </p:cNvSpPr>
          <p:nvPr>
            <p:ph idx="1"/>
          </p:nvPr>
        </p:nvSpPr>
        <p:spPr/>
        <p:txBody>
          <a:bodyPr>
            <a:normAutofit fontScale="92500" lnSpcReduction="10000"/>
          </a:bodyPr>
          <a:lstStyle/>
          <a:p>
            <a:pPr algn="just"/>
            <a:r>
              <a:rPr lang="en-US" sz="2200" dirty="0">
                <a:latin typeface="+mn-lt"/>
              </a:rPr>
              <a:t>Um </a:t>
            </a:r>
            <a:r>
              <a:rPr lang="en-US" sz="2200" dirty="0" err="1">
                <a:latin typeface="+mn-lt"/>
              </a:rPr>
              <a:t>Simulador</a:t>
            </a:r>
            <a:r>
              <a:rPr lang="en-US" sz="2200" dirty="0">
                <a:latin typeface="+mn-lt"/>
              </a:rPr>
              <a:t> de </a:t>
            </a:r>
            <a:r>
              <a:rPr lang="en-US" sz="2200" dirty="0" err="1">
                <a:latin typeface="+mn-lt"/>
              </a:rPr>
              <a:t>Robótica</a:t>
            </a:r>
            <a:r>
              <a:rPr lang="en-US" sz="2200" dirty="0">
                <a:latin typeface="+mn-lt"/>
              </a:rPr>
              <a:t> é </a:t>
            </a:r>
            <a:r>
              <a:rPr lang="en-US" sz="2200" dirty="0" err="1">
                <a:latin typeface="+mn-lt"/>
              </a:rPr>
              <a:t>utilizado</a:t>
            </a:r>
            <a:r>
              <a:rPr lang="en-US" sz="2200" dirty="0">
                <a:latin typeface="+mn-lt"/>
              </a:rPr>
              <a:t> </a:t>
            </a:r>
            <a:r>
              <a:rPr lang="en-US" sz="2200" dirty="0" err="1">
                <a:latin typeface="+mn-lt"/>
              </a:rPr>
              <a:t>para</a:t>
            </a:r>
            <a:r>
              <a:rPr lang="en-US" sz="2200" dirty="0">
                <a:latin typeface="+mn-lt"/>
              </a:rPr>
              <a:t> </a:t>
            </a:r>
            <a:r>
              <a:rPr lang="en-US" sz="2200" dirty="0" err="1">
                <a:latin typeface="+mn-lt"/>
              </a:rPr>
              <a:t>criar</a:t>
            </a:r>
            <a:r>
              <a:rPr lang="en-US" sz="2200" dirty="0">
                <a:latin typeface="+mn-lt"/>
              </a:rPr>
              <a:t> </a:t>
            </a:r>
            <a:r>
              <a:rPr lang="en-US" sz="2200" dirty="0" err="1">
                <a:latin typeface="+mn-lt"/>
              </a:rPr>
              <a:t>aplicações</a:t>
            </a:r>
            <a:r>
              <a:rPr lang="en-US" sz="2200" dirty="0">
                <a:latin typeface="+mn-lt"/>
              </a:rPr>
              <a:t> </a:t>
            </a:r>
            <a:r>
              <a:rPr lang="en-US" sz="2200" dirty="0" err="1">
                <a:latin typeface="+mn-lt"/>
              </a:rPr>
              <a:t>embarcadas</a:t>
            </a:r>
            <a:r>
              <a:rPr lang="en-US" sz="2200" dirty="0">
                <a:latin typeface="+mn-lt"/>
              </a:rPr>
              <a:t>, </a:t>
            </a:r>
            <a:r>
              <a:rPr lang="en-US" sz="2200" dirty="0" err="1">
                <a:latin typeface="+mn-lt"/>
              </a:rPr>
              <a:t>sistema</a:t>
            </a:r>
            <a:r>
              <a:rPr lang="en-US" sz="2200" dirty="0">
                <a:latin typeface="+mn-lt"/>
              </a:rPr>
              <a:t> </a:t>
            </a:r>
            <a:r>
              <a:rPr lang="en-US" sz="2200" dirty="0" err="1">
                <a:latin typeface="+mn-lt"/>
              </a:rPr>
              <a:t>computadorizado</a:t>
            </a:r>
            <a:r>
              <a:rPr lang="en-US" sz="2200" dirty="0">
                <a:latin typeface="+mn-lt"/>
              </a:rPr>
              <a:t> </a:t>
            </a:r>
            <a:r>
              <a:rPr lang="en-US" sz="2200" dirty="0" err="1">
                <a:latin typeface="+mn-lt"/>
              </a:rPr>
              <a:t>designado</a:t>
            </a:r>
            <a:r>
              <a:rPr lang="en-US" sz="2200" dirty="0">
                <a:latin typeface="+mn-lt"/>
              </a:rPr>
              <a:t> </a:t>
            </a:r>
            <a:r>
              <a:rPr lang="en-US" sz="2200" dirty="0" err="1">
                <a:latin typeface="+mn-lt"/>
              </a:rPr>
              <a:t>para</a:t>
            </a:r>
            <a:r>
              <a:rPr lang="en-US" sz="2200" dirty="0">
                <a:latin typeface="+mn-lt"/>
              </a:rPr>
              <a:t> </a:t>
            </a:r>
            <a:r>
              <a:rPr lang="en-US" sz="2200" dirty="0" err="1">
                <a:latin typeface="+mn-lt"/>
              </a:rPr>
              <a:t>uma</a:t>
            </a:r>
            <a:r>
              <a:rPr lang="en-US" sz="2200" dirty="0">
                <a:latin typeface="+mn-lt"/>
              </a:rPr>
              <a:t> </a:t>
            </a:r>
            <a:r>
              <a:rPr lang="en-US" sz="2200" dirty="0" err="1">
                <a:latin typeface="+mn-lt"/>
              </a:rPr>
              <a:t>ou</a:t>
            </a:r>
            <a:r>
              <a:rPr lang="en-US" sz="2200" dirty="0">
                <a:latin typeface="+mn-lt"/>
              </a:rPr>
              <a:t> </a:t>
            </a:r>
            <a:r>
              <a:rPr lang="en-US" sz="2200" dirty="0" err="1">
                <a:latin typeface="+mn-lt"/>
              </a:rPr>
              <a:t>mais</a:t>
            </a:r>
            <a:r>
              <a:rPr lang="en-US" sz="2200" dirty="0">
                <a:latin typeface="+mn-lt"/>
              </a:rPr>
              <a:t> </a:t>
            </a:r>
            <a:r>
              <a:rPr lang="en-US" sz="2200" dirty="0" err="1">
                <a:latin typeface="+mn-lt"/>
              </a:rPr>
              <a:t>operações</a:t>
            </a:r>
            <a:r>
              <a:rPr lang="en-US" sz="2200" dirty="0">
                <a:latin typeface="+mn-lt"/>
              </a:rPr>
              <a:t> </a:t>
            </a:r>
            <a:r>
              <a:rPr lang="en-US" sz="2200" dirty="0" err="1">
                <a:latin typeface="+mn-lt"/>
              </a:rPr>
              <a:t>dedicadas</a:t>
            </a:r>
            <a:r>
              <a:rPr lang="en-US" sz="2200" dirty="0">
                <a:latin typeface="+mn-lt"/>
              </a:rPr>
              <a:t>, </a:t>
            </a:r>
            <a:r>
              <a:rPr lang="en-US" sz="2200" dirty="0" err="1">
                <a:latin typeface="+mn-lt"/>
              </a:rPr>
              <a:t>para</a:t>
            </a:r>
            <a:r>
              <a:rPr lang="en-US" sz="2200" dirty="0">
                <a:latin typeface="+mn-lt"/>
              </a:rPr>
              <a:t> um </a:t>
            </a:r>
            <a:r>
              <a:rPr lang="en-US" sz="2200" dirty="0" err="1">
                <a:latin typeface="+mn-lt"/>
              </a:rPr>
              <a:t>robô</a:t>
            </a:r>
            <a:r>
              <a:rPr lang="en-US" sz="2200" dirty="0">
                <a:latin typeface="+mn-lt"/>
              </a:rPr>
              <a:t> </a:t>
            </a:r>
            <a:r>
              <a:rPr lang="en-US" sz="2200" dirty="0" err="1">
                <a:latin typeface="+mn-lt"/>
              </a:rPr>
              <a:t>sem</a:t>
            </a:r>
            <a:r>
              <a:rPr lang="en-US" sz="2200" dirty="0">
                <a:latin typeface="+mn-lt"/>
              </a:rPr>
              <a:t> </a:t>
            </a:r>
            <a:r>
              <a:rPr lang="en-US" sz="2200" dirty="0" err="1">
                <a:latin typeface="+mn-lt"/>
              </a:rPr>
              <a:t>depender</a:t>
            </a:r>
            <a:r>
              <a:rPr lang="en-US" sz="2200" dirty="0">
                <a:latin typeface="+mn-lt"/>
              </a:rPr>
              <a:t> </a:t>
            </a:r>
            <a:r>
              <a:rPr lang="en-US" sz="2200" dirty="0" err="1">
                <a:latin typeface="+mn-lt"/>
              </a:rPr>
              <a:t>fisicamente</a:t>
            </a:r>
            <a:r>
              <a:rPr lang="en-US" sz="2200" dirty="0">
                <a:latin typeface="+mn-lt"/>
              </a:rPr>
              <a:t> dele, </a:t>
            </a:r>
            <a:r>
              <a:rPr lang="en-US" sz="2200" dirty="0" err="1">
                <a:latin typeface="+mn-lt"/>
              </a:rPr>
              <a:t>sem</a:t>
            </a:r>
            <a:r>
              <a:rPr lang="en-US" sz="2200" dirty="0">
                <a:latin typeface="+mn-lt"/>
              </a:rPr>
              <a:t> </a:t>
            </a:r>
            <a:r>
              <a:rPr lang="en-US" sz="2200" dirty="0" err="1">
                <a:latin typeface="+mn-lt"/>
              </a:rPr>
              <a:t>custos</a:t>
            </a:r>
            <a:r>
              <a:rPr lang="en-US" sz="2200" dirty="0">
                <a:latin typeface="+mn-lt"/>
              </a:rPr>
              <a:t> </a:t>
            </a:r>
            <a:r>
              <a:rPr lang="en-US" sz="2200" dirty="0" err="1">
                <a:latin typeface="+mn-lt"/>
              </a:rPr>
              <a:t>ou</a:t>
            </a:r>
            <a:r>
              <a:rPr lang="en-US" sz="2200" dirty="0">
                <a:latin typeface="+mn-lt"/>
              </a:rPr>
              <a:t> </a:t>
            </a:r>
            <a:r>
              <a:rPr lang="en-US" sz="2200" dirty="0" err="1">
                <a:latin typeface="+mn-lt"/>
              </a:rPr>
              <a:t>perda</a:t>
            </a:r>
            <a:r>
              <a:rPr lang="en-US" sz="2200" dirty="0">
                <a:latin typeface="+mn-lt"/>
              </a:rPr>
              <a:t> de tempo. </a:t>
            </a:r>
            <a:r>
              <a:rPr lang="en-US" sz="2200" dirty="0" err="1">
                <a:latin typeface="+mn-lt"/>
              </a:rPr>
              <a:t>Em</a:t>
            </a:r>
            <a:r>
              <a:rPr lang="en-US" sz="2200" dirty="0">
                <a:latin typeface="+mn-lt"/>
              </a:rPr>
              <a:t> </a:t>
            </a:r>
            <a:r>
              <a:rPr lang="en-US" sz="2200" dirty="0" err="1">
                <a:latin typeface="+mn-lt"/>
              </a:rPr>
              <a:t>alguns</a:t>
            </a:r>
            <a:r>
              <a:rPr lang="en-US" sz="2200" dirty="0">
                <a:latin typeface="+mn-lt"/>
              </a:rPr>
              <a:t> </a:t>
            </a:r>
            <a:r>
              <a:rPr lang="en-US" sz="2200" dirty="0" err="1">
                <a:latin typeface="+mn-lt"/>
              </a:rPr>
              <a:t>casos</a:t>
            </a:r>
            <a:r>
              <a:rPr lang="en-US" sz="2200" dirty="0">
                <a:latin typeface="+mn-lt"/>
              </a:rPr>
              <a:t> </a:t>
            </a:r>
            <a:r>
              <a:rPr lang="en-US" sz="2200" dirty="0" err="1">
                <a:latin typeface="+mn-lt"/>
              </a:rPr>
              <a:t>tais</a:t>
            </a:r>
            <a:r>
              <a:rPr lang="en-US" sz="2200" dirty="0">
                <a:latin typeface="+mn-lt"/>
              </a:rPr>
              <a:t> </a:t>
            </a:r>
            <a:r>
              <a:rPr lang="en-US" sz="2200" dirty="0" err="1">
                <a:latin typeface="+mn-lt"/>
              </a:rPr>
              <a:t>aplicações</a:t>
            </a:r>
            <a:r>
              <a:rPr lang="en-US" sz="2200" dirty="0">
                <a:latin typeface="+mn-lt"/>
              </a:rPr>
              <a:t> </a:t>
            </a:r>
            <a:r>
              <a:rPr lang="en-US" sz="2200" dirty="0" err="1">
                <a:latin typeface="+mn-lt"/>
              </a:rPr>
              <a:t>podem</a:t>
            </a:r>
            <a:r>
              <a:rPr lang="en-US" sz="2200" dirty="0">
                <a:latin typeface="+mn-lt"/>
              </a:rPr>
              <a:t> </a:t>
            </a:r>
            <a:r>
              <a:rPr lang="en-US" sz="2200" dirty="0" err="1">
                <a:latin typeface="+mn-lt"/>
              </a:rPr>
              <a:t>ser</a:t>
            </a:r>
            <a:r>
              <a:rPr lang="en-US" sz="2200" dirty="0">
                <a:latin typeface="+mn-lt"/>
              </a:rPr>
              <a:t> </a:t>
            </a:r>
            <a:r>
              <a:rPr lang="en-US" sz="2200" dirty="0" err="1">
                <a:latin typeface="+mn-lt"/>
              </a:rPr>
              <a:t>transferidas</a:t>
            </a:r>
            <a:r>
              <a:rPr lang="en-US" sz="2200" dirty="0">
                <a:latin typeface="+mn-lt"/>
              </a:rPr>
              <a:t> e </a:t>
            </a:r>
            <a:r>
              <a:rPr lang="en-US" sz="2200" dirty="0" err="1">
                <a:latin typeface="+mn-lt"/>
              </a:rPr>
              <a:t>executadas</a:t>
            </a:r>
            <a:r>
              <a:rPr lang="en-US" sz="2200" dirty="0">
                <a:latin typeface="+mn-lt"/>
              </a:rPr>
              <a:t> </a:t>
            </a:r>
            <a:r>
              <a:rPr lang="en-US" sz="2200" dirty="0" err="1">
                <a:latin typeface="+mn-lt"/>
              </a:rPr>
              <a:t>pelo</a:t>
            </a:r>
            <a:r>
              <a:rPr lang="en-US" sz="2200" dirty="0">
                <a:latin typeface="+mn-lt"/>
              </a:rPr>
              <a:t> </a:t>
            </a:r>
            <a:r>
              <a:rPr lang="en-US" sz="2200" dirty="0" err="1">
                <a:latin typeface="+mn-lt"/>
              </a:rPr>
              <a:t>próprio</a:t>
            </a:r>
            <a:r>
              <a:rPr lang="en-US" sz="2200" dirty="0">
                <a:latin typeface="+mn-lt"/>
              </a:rPr>
              <a:t> </a:t>
            </a:r>
            <a:r>
              <a:rPr lang="en-US" sz="2200" dirty="0" err="1">
                <a:latin typeface="+mn-lt"/>
              </a:rPr>
              <a:t>robô</a:t>
            </a:r>
            <a:r>
              <a:rPr lang="en-US" sz="2200" dirty="0">
                <a:latin typeface="+mn-lt"/>
              </a:rPr>
              <a:t>, </a:t>
            </a:r>
            <a:r>
              <a:rPr lang="en-US" sz="2200" dirty="0" err="1">
                <a:latin typeface="+mn-lt"/>
              </a:rPr>
              <a:t>sem</a:t>
            </a:r>
            <a:r>
              <a:rPr lang="en-US" sz="2200" dirty="0">
                <a:latin typeface="+mn-lt"/>
              </a:rPr>
              <a:t> </a:t>
            </a:r>
            <a:r>
              <a:rPr lang="en-US" sz="2200" dirty="0" err="1">
                <a:latin typeface="+mn-lt"/>
              </a:rPr>
              <a:t>modificações</a:t>
            </a:r>
            <a:r>
              <a:rPr lang="en-US" sz="2200" dirty="0">
                <a:latin typeface="+mn-lt"/>
              </a:rPr>
              <a:t>.</a:t>
            </a:r>
          </a:p>
          <a:p>
            <a:pPr algn="just"/>
            <a:endParaRPr lang="pt-BR" sz="2200" dirty="0">
              <a:latin typeface="+mn-lt"/>
            </a:endParaRPr>
          </a:p>
          <a:p>
            <a:pPr algn="just"/>
            <a:r>
              <a:rPr lang="pt-BR" sz="2200" dirty="0">
                <a:latin typeface="+mn-lt"/>
              </a:rPr>
              <a:t>A maioria destes </a:t>
            </a:r>
            <a:r>
              <a:rPr lang="pt-BR" sz="2200" i="1" dirty="0">
                <a:latin typeface="+mn-lt"/>
              </a:rPr>
              <a:t>softwares</a:t>
            </a:r>
            <a:r>
              <a:rPr lang="pt-BR" sz="2200" dirty="0">
                <a:latin typeface="+mn-lt"/>
              </a:rPr>
              <a:t> fornecem diretrizes para o aperfeiçoamento do robô através de uma </a:t>
            </a:r>
            <a:r>
              <a:rPr lang="pt-BR" sz="2200" dirty="0" err="1">
                <a:latin typeface="+mn-lt"/>
              </a:rPr>
              <a:t>engine</a:t>
            </a:r>
            <a:r>
              <a:rPr lang="pt-BR" sz="2200" dirty="0">
                <a:latin typeface="+mn-lt"/>
              </a:rPr>
              <a:t> física tais como o NVIDIA </a:t>
            </a:r>
            <a:r>
              <a:rPr lang="pt-BR" sz="2200" dirty="0" err="1">
                <a:latin typeface="+mn-lt"/>
              </a:rPr>
              <a:t>PhysX</a:t>
            </a:r>
            <a:r>
              <a:rPr lang="pt-BR" sz="2200" dirty="0">
                <a:latin typeface="+mn-lt"/>
              </a:rPr>
              <a:t> e a ODE (</a:t>
            </a:r>
            <a:r>
              <a:rPr lang="pt-BR" sz="2200" dirty="0" err="1">
                <a:latin typeface="+mn-lt"/>
              </a:rPr>
              <a:t>WeBots</a:t>
            </a:r>
            <a:r>
              <a:rPr lang="pt-BR" sz="2200" dirty="0">
                <a:latin typeface="+mn-lt"/>
              </a:rPr>
              <a:t>, </a:t>
            </a:r>
            <a:r>
              <a:rPr lang="pt-BR" sz="2200" dirty="0" err="1">
                <a:latin typeface="+mn-lt"/>
              </a:rPr>
              <a:t>LpzRobots</a:t>
            </a:r>
            <a:r>
              <a:rPr lang="pt-BR" sz="2200" dirty="0">
                <a:latin typeface="+mn-lt"/>
              </a:rPr>
              <a:t> dentre outros).</a:t>
            </a:r>
          </a:p>
          <a:p>
            <a:pPr algn="just"/>
            <a:endParaRPr lang="pt-BR" sz="2200" dirty="0">
              <a:latin typeface="+mn-lt"/>
            </a:endParaRPr>
          </a:p>
          <a:p>
            <a:pPr algn="just"/>
            <a:r>
              <a:rPr lang="en-US" sz="2200" dirty="0" err="1">
                <a:latin typeface="+mn-lt"/>
              </a:rPr>
              <a:t>Alguns</a:t>
            </a:r>
            <a:r>
              <a:rPr lang="en-US" sz="2200" dirty="0">
                <a:latin typeface="+mn-lt"/>
              </a:rPr>
              <a:t> </a:t>
            </a:r>
            <a:r>
              <a:rPr lang="en-US" sz="2200" dirty="0" err="1">
                <a:latin typeface="+mn-lt"/>
              </a:rPr>
              <a:t>simuladores</a:t>
            </a:r>
            <a:r>
              <a:rPr lang="en-US" sz="2200" dirty="0">
                <a:latin typeface="+mn-lt"/>
              </a:rPr>
              <a:t> </a:t>
            </a:r>
            <a:r>
              <a:rPr lang="en-US" sz="2200" dirty="0" err="1">
                <a:latin typeface="+mn-lt"/>
              </a:rPr>
              <a:t>podem</a:t>
            </a:r>
            <a:r>
              <a:rPr lang="en-US" sz="2200" dirty="0">
                <a:latin typeface="+mn-lt"/>
              </a:rPr>
              <a:t>, inclusive, </a:t>
            </a:r>
            <a:r>
              <a:rPr lang="en-US" sz="2200" dirty="0" err="1">
                <a:latin typeface="+mn-lt"/>
              </a:rPr>
              <a:t>ter</a:t>
            </a:r>
            <a:r>
              <a:rPr lang="en-US" sz="2200" dirty="0">
                <a:latin typeface="+mn-lt"/>
              </a:rPr>
              <a:t> a </a:t>
            </a:r>
            <a:r>
              <a:rPr lang="en-US" sz="2200" dirty="0" err="1">
                <a:latin typeface="+mn-lt"/>
              </a:rPr>
              <a:t>capacidade</a:t>
            </a:r>
            <a:r>
              <a:rPr lang="en-US" sz="2200" dirty="0">
                <a:latin typeface="+mn-lt"/>
              </a:rPr>
              <a:t> de “</a:t>
            </a:r>
            <a:r>
              <a:rPr lang="en-US" sz="2200" dirty="0" err="1">
                <a:latin typeface="+mn-lt"/>
              </a:rPr>
              <a:t>aprender</a:t>
            </a:r>
            <a:r>
              <a:rPr lang="en-US" sz="2200" dirty="0">
                <a:latin typeface="+mn-lt"/>
              </a:rPr>
              <a:t>” com </a:t>
            </a:r>
            <a:r>
              <a:rPr lang="en-US" sz="2200" dirty="0" err="1">
                <a:latin typeface="+mn-lt"/>
              </a:rPr>
              <a:t>erros</a:t>
            </a:r>
            <a:r>
              <a:rPr lang="en-US" sz="2200" dirty="0">
                <a:latin typeface="+mn-lt"/>
              </a:rPr>
              <a:t>, </a:t>
            </a:r>
            <a:r>
              <a:rPr lang="en-US" sz="2200" dirty="0" err="1">
                <a:latin typeface="+mn-lt"/>
              </a:rPr>
              <a:t>ou</a:t>
            </a:r>
            <a:r>
              <a:rPr lang="en-US" sz="2200" dirty="0">
                <a:latin typeface="+mn-lt"/>
              </a:rPr>
              <a:t> </a:t>
            </a:r>
            <a:r>
              <a:rPr lang="en-US" sz="2200" dirty="0" err="1">
                <a:latin typeface="+mn-lt"/>
              </a:rPr>
              <a:t>seja</a:t>
            </a:r>
            <a:r>
              <a:rPr lang="en-US" sz="2200" dirty="0">
                <a:latin typeface="+mn-lt"/>
              </a:rPr>
              <a:t>, </a:t>
            </a:r>
            <a:r>
              <a:rPr lang="en-US" sz="2200" dirty="0" err="1">
                <a:latin typeface="+mn-lt"/>
              </a:rPr>
              <a:t>não</a:t>
            </a:r>
            <a:r>
              <a:rPr lang="en-US" sz="2200" dirty="0">
                <a:latin typeface="+mn-lt"/>
              </a:rPr>
              <a:t> </a:t>
            </a:r>
            <a:r>
              <a:rPr lang="en-US" sz="2200" dirty="0" err="1">
                <a:latin typeface="+mn-lt"/>
              </a:rPr>
              <a:t>repetindo</a:t>
            </a:r>
            <a:r>
              <a:rPr lang="en-US" sz="2200" dirty="0">
                <a:latin typeface="+mn-lt"/>
              </a:rPr>
              <a:t> </a:t>
            </a:r>
            <a:r>
              <a:rPr lang="en-US" sz="2200" dirty="0" err="1">
                <a:latin typeface="+mn-lt"/>
              </a:rPr>
              <a:t>os</a:t>
            </a:r>
            <a:r>
              <a:rPr lang="en-US" sz="2200" dirty="0">
                <a:latin typeface="+mn-lt"/>
              </a:rPr>
              <a:t> </a:t>
            </a:r>
            <a:r>
              <a:rPr lang="en-US" sz="2200" dirty="0" err="1">
                <a:latin typeface="+mn-lt"/>
              </a:rPr>
              <a:t>mesmos</a:t>
            </a:r>
            <a:r>
              <a:rPr lang="en-US" sz="2200" dirty="0">
                <a:latin typeface="+mn-lt"/>
              </a:rPr>
              <a:t> </a:t>
            </a:r>
            <a:r>
              <a:rPr lang="en-US" sz="2200" dirty="0" err="1">
                <a:latin typeface="+mn-lt"/>
              </a:rPr>
              <a:t>erros</a:t>
            </a:r>
            <a:r>
              <a:rPr lang="en-US" sz="2200" dirty="0">
                <a:latin typeface="+mn-lt"/>
              </a:rPr>
              <a:t> </a:t>
            </a:r>
            <a:r>
              <a:rPr lang="en-US" sz="2200" dirty="0" err="1">
                <a:latin typeface="+mn-lt"/>
              </a:rPr>
              <a:t>quando</a:t>
            </a:r>
            <a:r>
              <a:rPr lang="en-US" sz="2200" dirty="0">
                <a:latin typeface="+mn-lt"/>
              </a:rPr>
              <a:t> a </a:t>
            </a:r>
            <a:r>
              <a:rPr lang="en-US" sz="2200" dirty="0" err="1">
                <a:latin typeface="+mn-lt"/>
              </a:rPr>
              <a:t>situação</a:t>
            </a:r>
            <a:r>
              <a:rPr lang="en-US" sz="2200" dirty="0">
                <a:latin typeface="+mn-lt"/>
              </a:rPr>
              <a:t> </a:t>
            </a:r>
            <a:r>
              <a:rPr lang="en-US" sz="2200" dirty="0" err="1">
                <a:latin typeface="+mn-lt"/>
              </a:rPr>
              <a:t>ocorrer</a:t>
            </a:r>
            <a:r>
              <a:rPr lang="en-US" sz="2200" dirty="0">
                <a:latin typeface="+mn-lt"/>
              </a:rPr>
              <a:t> </a:t>
            </a:r>
            <a:r>
              <a:rPr lang="en-US" sz="2200" dirty="0" err="1">
                <a:latin typeface="+mn-lt"/>
              </a:rPr>
              <a:t>novamente</a:t>
            </a:r>
            <a:r>
              <a:rPr lang="en-US" sz="2200" dirty="0">
                <a:latin typeface="+mn-lt"/>
              </a:rPr>
              <a:t>.</a:t>
            </a:r>
          </a:p>
          <a:p>
            <a:pPr algn="just"/>
            <a:endParaRPr lang="en-US" sz="2200" dirty="0">
              <a:latin typeface="+mn-lt"/>
            </a:endParaRPr>
          </a:p>
          <a:p>
            <a:pPr algn="just"/>
            <a:r>
              <a:rPr lang="en-US" sz="2200" dirty="0" err="1">
                <a:latin typeface="+mn-lt"/>
              </a:rPr>
              <a:t>Ações</a:t>
            </a:r>
            <a:r>
              <a:rPr lang="en-US" sz="2200" dirty="0">
                <a:latin typeface="+mn-lt"/>
              </a:rPr>
              <a:t> de </a:t>
            </a:r>
            <a:r>
              <a:rPr lang="en-US" sz="2200" dirty="0" err="1">
                <a:latin typeface="+mn-lt"/>
              </a:rPr>
              <a:t>robôs</a:t>
            </a:r>
            <a:r>
              <a:rPr lang="en-US" sz="2200" dirty="0">
                <a:latin typeface="+mn-lt"/>
              </a:rPr>
              <a:t> </a:t>
            </a:r>
            <a:r>
              <a:rPr lang="en-US" sz="2200" dirty="0" err="1">
                <a:latin typeface="+mn-lt"/>
              </a:rPr>
              <a:t>baseados</a:t>
            </a:r>
            <a:r>
              <a:rPr lang="en-US" sz="2200" dirty="0">
                <a:latin typeface="+mn-lt"/>
              </a:rPr>
              <a:t> </a:t>
            </a:r>
            <a:r>
              <a:rPr lang="en-US" sz="2200" dirty="0" err="1">
                <a:latin typeface="+mn-lt"/>
              </a:rPr>
              <a:t>em</a:t>
            </a:r>
            <a:r>
              <a:rPr lang="en-US" sz="2200" dirty="0">
                <a:latin typeface="+mn-lt"/>
              </a:rPr>
              <a:t> </a:t>
            </a:r>
            <a:r>
              <a:rPr lang="en-US" sz="2200" dirty="0" err="1">
                <a:latin typeface="+mn-lt"/>
              </a:rPr>
              <a:t>sensores</a:t>
            </a:r>
            <a:r>
              <a:rPr lang="en-US" sz="2200" dirty="0">
                <a:latin typeface="+mn-lt"/>
              </a:rPr>
              <a:t> </a:t>
            </a:r>
            <a:r>
              <a:rPr lang="en-US" sz="2200" dirty="0" err="1">
                <a:latin typeface="+mn-lt"/>
              </a:rPr>
              <a:t>são</a:t>
            </a:r>
            <a:r>
              <a:rPr lang="en-US" sz="2200" dirty="0">
                <a:latin typeface="+mn-lt"/>
              </a:rPr>
              <a:t> </a:t>
            </a:r>
            <a:r>
              <a:rPr lang="en-US" sz="2200" dirty="0" err="1">
                <a:latin typeface="+mn-lt"/>
              </a:rPr>
              <a:t>mais</a:t>
            </a:r>
            <a:r>
              <a:rPr lang="en-US" sz="2200" dirty="0">
                <a:latin typeface="+mn-lt"/>
              </a:rPr>
              <a:t> </a:t>
            </a:r>
            <a:r>
              <a:rPr lang="en-US" sz="2200" dirty="0" err="1">
                <a:latin typeface="+mn-lt"/>
              </a:rPr>
              <a:t>difíceis</a:t>
            </a:r>
            <a:r>
              <a:rPr lang="en-US" sz="2200" dirty="0">
                <a:latin typeface="+mn-lt"/>
              </a:rPr>
              <a:t> de </a:t>
            </a:r>
            <a:r>
              <a:rPr lang="en-US" sz="2200" dirty="0" err="1">
                <a:latin typeface="+mn-lt"/>
              </a:rPr>
              <a:t>serem</a:t>
            </a:r>
            <a:r>
              <a:rPr lang="en-US" sz="2200" dirty="0">
                <a:latin typeface="+mn-lt"/>
              </a:rPr>
              <a:t> </a:t>
            </a:r>
            <a:r>
              <a:rPr lang="en-US" sz="2200" dirty="0" err="1">
                <a:latin typeface="+mn-lt"/>
              </a:rPr>
              <a:t>simuladas</a:t>
            </a:r>
            <a:r>
              <a:rPr lang="en-US" sz="2200" dirty="0">
                <a:latin typeface="+mn-lt"/>
              </a:rPr>
              <a:t> </a:t>
            </a:r>
            <a:r>
              <a:rPr lang="en-US" sz="2200" dirty="0" err="1">
                <a:latin typeface="+mn-lt"/>
              </a:rPr>
              <a:t>tendo</a:t>
            </a:r>
            <a:r>
              <a:rPr lang="en-US" sz="2200" dirty="0">
                <a:latin typeface="+mn-lt"/>
              </a:rPr>
              <a:t> </a:t>
            </a:r>
            <a:r>
              <a:rPr lang="en-US" sz="2200" dirty="0" err="1">
                <a:latin typeface="+mn-lt"/>
              </a:rPr>
              <a:t>em</a:t>
            </a:r>
            <a:r>
              <a:rPr lang="en-US" sz="2200" dirty="0">
                <a:latin typeface="+mn-lt"/>
              </a:rPr>
              <a:t> vista </a:t>
            </a:r>
            <a:r>
              <a:rPr lang="en-US" sz="2200" dirty="0" err="1">
                <a:latin typeface="+mn-lt"/>
              </a:rPr>
              <a:t>que</a:t>
            </a:r>
            <a:r>
              <a:rPr lang="en-US" sz="2200" dirty="0">
                <a:latin typeface="+mn-lt"/>
              </a:rPr>
              <a:t> a </a:t>
            </a:r>
            <a:r>
              <a:rPr lang="en-US" sz="2200" dirty="0" err="1">
                <a:latin typeface="+mn-lt"/>
              </a:rPr>
              <a:t>simulação</a:t>
            </a:r>
            <a:r>
              <a:rPr lang="en-US" sz="2200" dirty="0">
                <a:latin typeface="+mn-lt"/>
              </a:rPr>
              <a:t> </a:t>
            </a:r>
            <a:r>
              <a:rPr lang="en-US" sz="2200" dirty="0" err="1">
                <a:latin typeface="+mn-lt"/>
              </a:rPr>
              <a:t>vai</a:t>
            </a:r>
            <a:r>
              <a:rPr lang="en-US" sz="2200" dirty="0">
                <a:latin typeface="+mn-lt"/>
              </a:rPr>
              <a:t> </a:t>
            </a:r>
            <a:r>
              <a:rPr lang="en-US" sz="2200" dirty="0" err="1">
                <a:latin typeface="+mn-lt"/>
              </a:rPr>
              <a:t>depender</a:t>
            </a:r>
            <a:r>
              <a:rPr lang="en-US" sz="2200" dirty="0">
                <a:latin typeface="+mn-lt"/>
              </a:rPr>
              <a:t> de </a:t>
            </a:r>
            <a:r>
              <a:rPr lang="en-US" sz="2200" dirty="0" err="1">
                <a:latin typeface="+mn-lt"/>
              </a:rPr>
              <a:t>informações</a:t>
            </a:r>
            <a:r>
              <a:rPr lang="en-US" sz="2200" dirty="0">
                <a:latin typeface="+mn-lt"/>
              </a:rPr>
              <a:t> </a:t>
            </a:r>
            <a:r>
              <a:rPr lang="en-US" sz="2200" dirty="0" err="1">
                <a:latin typeface="+mn-lt"/>
              </a:rPr>
              <a:t>instantâneas</a:t>
            </a:r>
            <a:r>
              <a:rPr lang="en-US" sz="2200" dirty="0">
                <a:latin typeface="+mn-lt"/>
              </a:rPr>
              <a:t> do </a:t>
            </a:r>
            <a:r>
              <a:rPr lang="en-US" sz="2200" dirty="0" err="1">
                <a:latin typeface="+mn-lt"/>
              </a:rPr>
              <a:t>meio</a:t>
            </a:r>
            <a:r>
              <a:rPr lang="en-US" sz="2200" dirty="0">
                <a:latin typeface="+mn-lt"/>
              </a:rPr>
              <a:t>, as </a:t>
            </a:r>
            <a:r>
              <a:rPr lang="en-US" sz="2200" dirty="0" err="1">
                <a:latin typeface="+mn-lt"/>
              </a:rPr>
              <a:t>quais</a:t>
            </a:r>
            <a:r>
              <a:rPr lang="en-US" sz="2200" dirty="0">
                <a:latin typeface="+mn-lt"/>
              </a:rPr>
              <a:t> </a:t>
            </a:r>
            <a:r>
              <a:rPr lang="en-US" sz="2200" dirty="0" err="1">
                <a:latin typeface="+mn-lt"/>
              </a:rPr>
              <a:t>são</a:t>
            </a:r>
            <a:r>
              <a:rPr lang="en-US" sz="2200" dirty="0">
                <a:latin typeface="+mn-lt"/>
              </a:rPr>
              <a:t> </a:t>
            </a:r>
            <a:r>
              <a:rPr lang="en-US" sz="2200" dirty="0" err="1">
                <a:latin typeface="+mn-lt"/>
              </a:rPr>
              <a:t>adquiridas</a:t>
            </a:r>
            <a:r>
              <a:rPr lang="en-US" sz="2200" dirty="0">
                <a:latin typeface="+mn-lt"/>
              </a:rPr>
              <a:t> </a:t>
            </a:r>
            <a:r>
              <a:rPr lang="en-US" sz="2200" dirty="0" err="1">
                <a:latin typeface="+mn-lt"/>
              </a:rPr>
              <a:t>pelo</a:t>
            </a:r>
            <a:r>
              <a:rPr lang="en-US" sz="2200" dirty="0">
                <a:latin typeface="+mn-lt"/>
              </a:rPr>
              <a:t> </a:t>
            </a:r>
            <a:r>
              <a:rPr lang="en-US" sz="2200" dirty="0" err="1">
                <a:latin typeface="+mn-lt"/>
              </a:rPr>
              <a:t>robô</a:t>
            </a:r>
            <a:r>
              <a:rPr lang="en-US" sz="2200" dirty="0">
                <a:latin typeface="+mn-lt"/>
              </a:rPr>
              <a:t>.</a:t>
            </a:r>
          </a:p>
          <a:p>
            <a:pPr algn="just"/>
            <a:endParaRPr lang="pt-BR" sz="2000" dirty="0"/>
          </a:p>
          <a:p>
            <a:pPr algn="just"/>
            <a:endParaRPr lang="pt-BR" sz="2000" dirty="0"/>
          </a:p>
          <a:p>
            <a:endParaRPr lang="pt-BR" sz="2000" i="1" dirty="0"/>
          </a:p>
          <a:p>
            <a:endParaRPr lang="pt-BR" sz="2000" i="1" dirty="0"/>
          </a:p>
        </p:txBody>
      </p:sp>
    </p:spTree>
    <p:extLst>
      <p:ext uri="{BB962C8B-B14F-4D97-AF65-F5344CB8AC3E}">
        <p14:creationId xmlns:p14="http://schemas.microsoft.com/office/powerpoint/2010/main" val="2793940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BR" sz="2000" dirty="0"/>
              <a:t>Simulação</a:t>
            </a:r>
            <a:r>
              <a:rPr lang="pt-BR" sz="2000" dirty="0">
                <a:solidFill>
                  <a:schemeClr val="bg1"/>
                </a:solidFill>
              </a:rPr>
              <a:t> Robótica e Programação</a:t>
            </a:r>
          </a:p>
        </p:txBody>
      </p:sp>
      <p:sp>
        <p:nvSpPr>
          <p:cNvPr id="4" name="Espaço Reservado para Conteúdo 3"/>
          <p:cNvSpPr>
            <a:spLocks noGrp="1"/>
          </p:cNvSpPr>
          <p:nvPr>
            <p:ph idx="1"/>
          </p:nvPr>
        </p:nvSpPr>
        <p:spPr/>
        <p:txBody>
          <a:bodyPr/>
          <a:lstStyle/>
          <a:p>
            <a:pPr>
              <a:spcBef>
                <a:spcPts val="1200"/>
              </a:spcBef>
              <a:spcAft>
                <a:spcPts val="1200"/>
              </a:spcAft>
              <a:buSzPct val="130000"/>
            </a:pPr>
            <a:r>
              <a:rPr lang="pt-BR" sz="1800" dirty="0">
                <a:latin typeface="+mn-lt"/>
              </a:rPr>
              <a:t>ROS + GAZEBO</a:t>
            </a:r>
          </a:p>
          <a:p>
            <a:pPr lvl="1" algn="just">
              <a:spcBef>
                <a:spcPts val="1200"/>
              </a:spcBef>
              <a:spcAft>
                <a:spcPts val="1200"/>
              </a:spcAft>
              <a:buSzPct val="130000"/>
            </a:pPr>
            <a:r>
              <a:rPr lang="pt-BR" sz="1800" dirty="0">
                <a:latin typeface="+mn-lt"/>
              </a:rPr>
              <a:t>ROS: Desenvolvido desde 2007 pelo Laboratório de </a:t>
            </a:r>
            <a:r>
              <a:rPr lang="pt-BR" sz="1800" dirty="0" err="1">
                <a:latin typeface="+mn-lt"/>
              </a:rPr>
              <a:t>Inteigência</a:t>
            </a:r>
            <a:r>
              <a:rPr lang="pt-BR" sz="1800" dirty="0">
                <a:latin typeface="+mn-lt"/>
              </a:rPr>
              <a:t> Artificial de Stanford, o </a:t>
            </a:r>
            <a:r>
              <a:rPr lang="pt-BR" sz="1800" i="1" dirty="0" err="1">
                <a:latin typeface="+mn-lt"/>
              </a:rPr>
              <a:t>Robot</a:t>
            </a:r>
            <a:r>
              <a:rPr lang="pt-BR" sz="1800" i="1" dirty="0">
                <a:latin typeface="+mn-lt"/>
              </a:rPr>
              <a:t> </a:t>
            </a:r>
            <a:r>
              <a:rPr lang="pt-BR" sz="1800" i="1" dirty="0" err="1">
                <a:latin typeface="+mn-lt"/>
              </a:rPr>
              <a:t>Operating</a:t>
            </a:r>
            <a:r>
              <a:rPr lang="pt-BR" sz="1800" i="1" dirty="0">
                <a:latin typeface="+mn-lt"/>
              </a:rPr>
              <a:t> System</a:t>
            </a:r>
            <a:r>
              <a:rPr lang="pt-BR" sz="1800" dirty="0">
                <a:latin typeface="+mn-lt"/>
              </a:rPr>
              <a:t> (ROS) é uma coleção de </a:t>
            </a:r>
            <a:r>
              <a:rPr lang="pt-BR" sz="1800" i="1" dirty="0">
                <a:latin typeface="+mn-lt"/>
              </a:rPr>
              <a:t>frameworks</a:t>
            </a:r>
            <a:r>
              <a:rPr lang="pt-BR" sz="1800" dirty="0">
                <a:latin typeface="+mn-lt"/>
              </a:rPr>
              <a:t> de </a:t>
            </a:r>
            <a:r>
              <a:rPr lang="pt-BR" sz="1800" i="1" dirty="0">
                <a:latin typeface="+mn-lt"/>
              </a:rPr>
              <a:t>software</a:t>
            </a:r>
            <a:r>
              <a:rPr lang="pt-BR" sz="1800" dirty="0">
                <a:latin typeface="+mn-lt"/>
              </a:rPr>
              <a:t> para desenvolvimento em robótica o qual fornece funcionalidades de sistema operacional.</a:t>
            </a:r>
          </a:p>
          <a:p>
            <a:pPr lvl="1" algn="just">
              <a:spcBef>
                <a:spcPts val="1200"/>
              </a:spcBef>
              <a:spcAft>
                <a:spcPts val="1200"/>
              </a:spcAft>
              <a:buSzPct val="130000"/>
            </a:pPr>
            <a:r>
              <a:rPr lang="pt-BR" sz="1800" dirty="0">
                <a:latin typeface="+mn-lt"/>
              </a:rPr>
              <a:t>GAZEBO: Desenvolvido desde 2002 na Universidade do Sul da Califórnia, o </a:t>
            </a:r>
            <a:r>
              <a:rPr lang="pt-BR" sz="1800" dirty="0" err="1">
                <a:latin typeface="+mn-lt"/>
              </a:rPr>
              <a:t>Gazebo</a:t>
            </a:r>
            <a:r>
              <a:rPr lang="pt-BR" sz="1800" dirty="0">
                <a:latin typeface="+mn-lt"/>
              </a:rPr>
              <a:t> é um ambiente avançado de simulação robótica o qual permite simular o sistema completo de um robô/UAV, tendo em vista o teste de novos controladores ou estimadores.</a:t>
            </a:r>
          </a:p>
          <a:p>
            <a:pPr lvl="1">
              <a:spcBef>
                <a:spcPts val="1200"/>
              </a:spcBef>
              <a:spcAft>
                <a:spcPts val="1200"/>
              </a:spcAft>
              <a:buSzPct val="130000"/>
            </a:pPr>
            <a:endParaRPr lang="pt-BR" sz="1600" dirty="0"/>
          </a:p>
          <a:p>
            <a:endParaRPr lang="pt-BR" dirty="0"/>
          </a:p>
        </p:txBody>
      </p:sp>
      <p:pic>
        <p:nvPicPr>
          <p:cNvPr id="5" name="Picture 1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4572008"/>
            <a:ext cx="3312368" cy="15380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sultado de imagem para R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7290" y="4643446"/>
            <a:ext cx="2806452" cy="150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75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p:cNvSpPr txBox="1">
            <a:spLocks noChangeArrowheads="1"/>
          </p:cNvSpPr>
          <p:nvPr/>
        </p:nvSpPr>
        <p:spPr bwMode="auto">
          <a:xfrm>
            <a:off x="531813" y="241300"/>
            <a:ext cx="8569325" cy="400050"/>
          </a:xfrm>
          <a:prstGeom prst="rect">
            <a:avLst/>
          </a:prstGeom>
          <a:noFill/>
          <a:ln w="9525">
            <a:noFill/>
            <a:miter lim="800000"/>
            <a:headEnd/>
            <a:tailEnd/>
          </a:ln>
        </p:spPr>
        <p:txBody>
          <a:bodyPr>
            <a:spAutoFit/>
          </a:bodyPr>
          <a:lstStyle/>
          <a:p>
            <a:pPr eaLnBrk="1" hangingPunct="1">
              <a:spcBef>
                <a:spcPct val="50000"/>
              </a:spcBef>
            </a:pPr>
            <a:r>
              <a:rPr lang="pt-BR" altLang="en-US" sz="2000" b="1" dirty="0"/>
              <a:t>Da aula passada - Produção de Dados</a:t>
            </a:r>
            <a:endParaRPr lang="pt-BR" altLang="pt-BR" sz="2000" b="1" dirty="0">
              <a:ea typeface="宋体" pitchFamily="2" charset="-122"/>
            </a:endParaRPr>
          </a:p>
        </p:txBody>
      </p:sp>
      <p:pic>
        <p:nvPicPr>
          <p:cNvPr id="6146" name="Picture 2" descr="C:\Users\Jlopes\Desktop\Aula 03 - Robótica e IOT\6.png"/>
          <p:cNvPicPr>
            <a:picLocks noChangeAspect="1" noChangeArrowheads="1"/>
          </p:cNvPicPr>
          <p:nvPr/>
        </p:nvPicPr>
        <p:blipFill>
          <a:blip r:embed="rId2" cstate="print"/>
          <a:srcRect/>
          <a:stretch>
            <a:fillRect/>
          </a:stretch>
        </p:blipFill>
        <p:spPr bwMode="auto">
          <a:xfrm>
            <a:off x="1000100" y="1142984"/>
            <a:ext cx="7316316" cy="5519754"/>
          </a:xfrm>
          <a:prstGeom prst="rect">
            <a:avLst/>
          </a:prstGeom>
          <a:noFill/>
        </p:spPr>
      </p:pic>
    </p:spTree>
    <p:extLst>
      <p:ext uri="{BB962C8B-B14F-4D97-AF65-F5344CB8AC3E}">
        <p14:creationId xmlns:p14="http://schemas.microsoft.com/office/powerpoint/2010/main" val="345203635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BR" sz="2000" dirty="0">
                <a:latin typeface="+mn-lt"/>
              </a:rPr>
              <a:t>Simulação Robótica e Programação</a:t>
            </a:r>
          </a:p>
        </p:txBody>
      </p:sp>
      <p:sp>
        <p:nvSpPr>
          <p:cNvPr id="3" name="Espaço Reservado para Conteúdo 2"/>
          <p:cNvSpPr>
            <a:spLocks noGrp="1"/>
          </p:cNvSpPr>
          <p:nvPr>
            <p:ph idx="1"/>
          </p:nvPr>
        </p:nvSpPr>
        <p:spPr/>
        <p:txBody>
          <a:bodyPr>
            <a:normAutofit/>
          </a:bodyPr>
          <a:lstStyle/>
          <a:p>
            <a:pPr algn="just"/>
            <a:r>
              <a:rPr lang="pt-BR" sz="2000" dirty="0"/>
              <a:t>A Programação nestes simuladores é, em sua maioria, feita de forma visual, ou seja, através da manipulação de elementos visuais os quais representam ações do robô, sensores, estruturas de programação dentre outros parâmetros. </a:t>
            </a:r>
          </a:p>
          <a:p>
            <a:pPr algn="just"/>
            <a:endParaRPr lang="pt-BR" sz="2000" dirty="0"/>
          </a:p>
          <a:p>
            <a:pPr algn="just"/>
            <a:r>
              <a:rPr lang="pt-BR" sz="2000" dirty="0"/>
              <a:t>Muitas linguagens de programação visuais têm a forma quadrado/seta onde os quadrados ou outros objetos na tela são entidades, conectados por setas, linhas ou arcos que representam as relações.</a:t>
            </a:r>
          </a:p>
          <a:p>
            <a:pPr algn="just"/>
            <a:endParaRPr lang="pt-BR" sz="2000" dirty="0"/>
          </a:p>
          <a:p>
            <a:pPr algn="just"/>
            <a:r>
              <a:rPr lang="pt-BR" sz="2000" dirty="0"/>
              <a:t>Já outros tais como o ROS possuem linguagem de programação proprietária.</a:t>
            </a:r>
          </a:p>
          <a:p>
            <a:pPr algn="just"/>
            <a:endParaRPr lang="pt-BR" sz="2000" dirty="0"/>
          </a:p>
          <a:p>
            <a:endParaRPr lang="pt-BR" sz="2000" i="1" dirty="0"/>
          </a:p>
          <a:p>
            <a:endParaRPr lang="pt-BR" sz="2000" i="1" dirty="0"/>
          </a:p>
        </p:txBody>
      </p:sp>
    </p:spTree>
    <p:extLst>
      <p:ext uri="{BB962C8B-B14F-4D97-AF65-F5344CB8AC3E}">
        <p14:creationId xmlns:p14="http://schemas.microsoft.com/office/powerpoint/2010/main" val="1416496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1472" y="260648"/>
            <a:ext cx="8053664" cy="382270"/>
          </a:xfrm>
        </p:spPr>
        <p:txBody>
          <a:bodyPr>
            <a:noAutofit/>
          </a:bodyPr>
          <a:lstStyle/>
          <a:p>
            <a:pPr algn="l"/>
            <a:r>
              <a:rPr lang="pt-BR" sz="2000" dirty="0">
                <a:latin typeface="+mn-lt"/>
              </a:rPr>
              <a:t>Conclusão</a:t>
            </a:r>
          </a:p>
        </p:txBody>
      </p:sp>
      <p:sp>
        <p:nvSpPr>
          <p:cNvPr id="3" name="Espaço Reservado para Conteúdo 2"/>
          <p:cNvSpPr>
            <a:spLocks noGrp="1"/>
          </p:cNvSpPr>
          <p:nvPr>
            <p:ph idx="1"/>
          </p:nvPr>
        </p:nvSpPr>
        <p:spPr>
          <a:xfrm>
            <a:off x="571472" y="1500174"/>
            <a:ext cx="8229600" cy="4525963"/>
          </a:xfrm>
        </p:spPr>
        <p:txBody>
          <a:bodyPr>
            <a:normAutofit/>
          </a:bodyPr>
          <a:lstStyle/>
          <a:p>
            <a:pPr algn="just"/>
            <a:r>
              <a:rPr lang="pt-BR" sz="2000" dirty="0"/>
              <a:t>A </a:t>
            </a:r>
            <a:r>
              <a:rPr lang="pt-BR" sz="2000" b="1" dirty="0"/>
              <a:t>Robótica</a:t>
            </a:r>
            <a:r>
              <a:rPr lang="pt-BR" sz="2000" dirty="0"/>
              <a:t> é um dos ramos de tecnologia mais abrangentes e um dos que mais têm crescido, principalmente pela falta de profissionais treinados e de cursos superiores que abordem o tema.</a:t>
            </a:r>
          </a:p>
          <a:p>
            <a:pPr marL="0" indent="0" algn="just">
              <a:buNone/>
            </a:pPr>
            <a:endParaRPr lang="pt-BR" sz="2000" dirty="0"/>
          </a:p>
          <a:p>
            <a:pPr algn="just"/>
            <a:r>
              <a:rPr lang="pt-BR" sz="2000" dirty="0"/>
              <a:t>Hoje em dia ela está presente em quase tudo que é industrializado e em um futuro próximo estará em muitos outros locais.</a:t>
            </a:r>
          </a:p>
          <a:p>
            <a:pPr algn="just"/>
            <a:endParaRPr lang="pt-BR" sz="2000" dirty="0"/>
          </a:p>
        </p:txBody>
      </p:sp>
    </p:spTree>
    <p:extLst>
      <p:ext uri="{BB962C8B-B14F-4D97-AF65-F5344CB8AC3E}">
        <p14:creationId xmlns:p14="http://schemas.microsoft.com/office/powerpoint/2010/main" val="1304173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1472" y="260648"/>
            <a:ext cx="8053664" cy="382270"/>
          </a:xfrm>
        </p:spPr>
        <p:txBody>
          <a:bodyPr>
            <a:noAutofit/>
          </a:bodyPr>
          <a:lstStyle/>
          <a:p>
            <a:pPr algn="l"/>
            <a:r>
              <a:rPr lang="pt-BR" sz="2000" dirty="0">
                <a:latin typeface="+mn-lt"/>
              </a:rPr>
              <a:t>Eventos em Robótica</a:t>
            </a:r>
          </a:p>
        </p:txBody>
      </p:sp>
      <p:pic>
        <p:nvPicPr>
          <p:cNvPr id="101378" name="Picture 2" descr="Image result for iron cup robotica"/>
          <p:cNvPicPr>
            <a:picLocks noChangeAspect="1" noChangeArrowheads="1"/>
          </p:cNvPicPr>
          <p:nvPr/>
        </p:nvPicPr>
        <p:blipFill>
          <a:blip r:embed="rId2"/>
          <a:srcRect/>
          <a:stretch>
            <a:fillRect/>
          </a:stretch>
        </p:blipFill>
        <p:spPr bwMode="auto">
          <a:xfrm>
            <a:off x="1500166" y="928670"/>
            <a:ext cx="6096000" cy="2667000"/>
          </a:xfrm>
          <a:prstGeom prst="rect">
            <a:avLst/>
          </a:prstGeom>
          <a:noFill/>
        </p:spPr>
      </p:pic>
      <p:pic>
        <p:nvPicPr>
          <p:cNvPr id="101380" name="Picture 4" descr="Image result for olimpiada brasileira de robotica"/>
          <p:cNvPicPr>
            <a:picLocks noChangeAspect="1" noChangeArrowheads="1"/>
          </p:cNvPicPr>
          <p:nvPr/>
        </p:nvPicPr>
        <p:blipFill>
          <a:blip r:embed="rId3"/>
          <a:srcRect/>
          <a:stretch>
            <a:fillRect/>
          </a:stretch>
        </p:blipFill>
        <p:spPr bwMode="auto">
          <a:xfrm>
            <a:off x="0" y="4071942"/>
            <a:ext cx="4972050" cy="2057401"/>
          </a:xfrm>
          <a:prstGeom prst="rect">
            <a:avLst/>
          </a:prstGeom>
          <a:noFill/>
        </p:spPr>
      </p:pic>
      <p:pic>
        <p:nvPicPr>
          <p:cNvPr id="101382" name="Picture 6" descr="Related image"/>
          <p:cNvPicPr>
            <a:picLocks noChangeAspect="1" noChangeArrowheads="1"/>
          </p:cNvPicPr>
          <p:nvPr/>
        </p:nvPicPr>
        <p:blipFill>
          <a:blip r:embed="rId4"/>
          <a:srcRect/>
          <a:stretch>
            <a:fillRect/>
          </a:stretch>
        </p:blipFill>
        <p:spPr bwMode="auto">
          <a:xfrm>
            <a:off x="5357818" y="4071942"/>
            <a:ext cx="3495675" cy="2000251"/>
          </a:xfrm>
          <a:prstGeom prst="rect">
            <a:avLst/>
          </a:prstGeom>
          <a:noFill/>
        </p:spPr>
      </p:pic>
    </p:spTree>
    <p:extLst>
      <p:ext uri="{BB962C8B-B14F-4D97-AF65-F5344CB8AC3E}">
        <p14:creationId xmlns:p14="http://schemas.microsoft.com/office/powerpoint/2010/main" val="2089835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Imagem 6" descr="The-Nature-of-Data-is-Changing.jpg"/>
          <p:cNvPicPr>
            <a:picLocks noChangeAspect="1"/>
          </p:cNvPicPr>
          <p:nvPr/>
        </p:nvPicPr>
        <p:blipFill>
          <a:blip r:embed="rId2" cstate="print"/>
          <a:srcRect/>
          <a:stretch>
            <a:fillRect/>
          </a:stretch>
        </p:blipFill>
        <p:spPr bwMode="auto">
          <a:xfrm>
            <a:off x="0" y="928688"/>
            <a:ext cx="9144000" cy="5154612"/>
          </a:xfrm>
          <a:prstGeom prst="rect">
            <a:avLst/>
          </a:prstGeom>
          <a:noFill/>
          <a:ln w="9525">
            <a:noFill/>
            <a:miter lim="800000"/>
            <a:headEnd/>
            <a:tailEnd/>
          </a:ln>
        </p:spPr>
      </p:pic>
    </p:spTree>
    <p:extLst>
      <p:ext uri="{BB962C8B-B14F-4D97-AF65-F5344CB8AC3E}">
        <p14:creationId xmlns:p14="http://schemas.microsoft.com/office/powerpoint/2010/main" val="57702832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B8953-A7E8-8042-834C-00728415C3A3}"/>
              </a:ext>
            </a:extLst>
          </p:cNvPr>
          <p:cNvPicPr>
            <a:picLocks noChangeAspect="1"/>
          </p:cNvPicPr>
          <p:nvPr/>
        </p:nvPicPr>
        <p:blipFill>
          <a:blip r:embed="rId2"/>
          <a:stretch>
            <a:fillRect/>
          </a:stretch>
        </p:blipFill>
        <p:spPr>
          <a:xfrm>
            <a:off x="1187624" y="980728"/>
            <a:ext cx="6993582" cy="539178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Espaço Reservado para Texto 4"/>
          <p:cNvSpPr>
            <a:spLocks noGrp="1"/>
          </p:cNvSpPr>
          <p:nvPr>
            <p:ph type="body" sz="quarter" idx="10"/>
          </p:nvPr>
        </p:nvSpPr>
        <p:spPr>
          <a:xfrm>
            <a:off x="0" y="1916113"/>
            <a:ext cx="9144000" cy="3457575"/>
          </a:xfrm>
        </p:spPr>
        <p:txBody>
          <a:bodyPr/>
          <a:lstStyle/>
          <a:p>
            <a:r>
              <a:rPr lang="en-US" altLang="pt-BR" dirty="0" err="1"/>
              <a:t>Introdução</a:t>
            </a:r>
            <a:r>
              <a:rPr lang="en-US" altLang="pt-BR" dirty="0"/>
              <a:t> a </a:t>
            </a:r>
            <a:r>
              <a:rPr lang="en-US" altLang="pt-BR" dirty="0" err="1"/>
              <a:t>Robótica</a:t>
            </a:r>
            <a:r>
              <a:rPr lang="en-US" altLang="pt-BR" dirty="0"/>
              <a:t> e IOT</a:t>
            </a:r>
          </a:p>
          <a:p>
            <a:r>
              <a:rPr lang="en-US" altLang="pt-BR" sz="2000" dirty="0"/>
              <a:t>Prof. Dr. José Ahirton Lopes</a:t>
            </a:r>
          </a:p>
          <a:p>
            <a:endParaRPr lang="en-US" altLang="pt-BR" sz="1800" dirty="0"/>
          </a:p>
          <a:p>
            <a:r>
              <a:rPr lang="en-US" altLang="pt-BR" sz="1800" dirty="0" err="1"/>
              <a:t>Artigos</a:t>
            </a:r>
            <a:r>
              <a:rPr lang="en-US" altLang="pt-BR" sz="1800" dirty="0"/>
              <a:t>: </a:t>
            </a:r>
            <a:r>
              <a:rPr lang="en-US" altLang="pt-BR" sz="1800" b="0" dirty="0"/>
              <a:t>https://www.researchgate.net/profile/Jose_Ahirton_Lopes_Filho2</a:t>
            </a:r>
          </a:p>
          <a:p>
            <a:r>
              <a:rPr lang="en-US" altLang="pt-BR" sz="1800" dirty="0" err="1"/>
              <a:t>Outras</a:t>
            </a:r>
            <a:r>
              <a:rPr lang="en-US" altLang="pt-BR" sz="1800" dirty="0"/>
              <a:t> </a:t>
            </a:r>
            <a:r>
              <a:rPr lang="en-US" altLang="pt-BR" sz="1800" dirty="0" err="1"/>
              <a:t>apresentações</a:t>
            </a:r>
            <a:r>
              <a:rPr lang="en-US" altLang="pt-BR" sz="1800" dirty="0"/>
              <a:t>: </a:t>
            </a:r>
            <a:r>
              <a:rPr lang="en-US" altLang="pt-BR" sz="1800" b="0" dirty="0"/>
              <a:t>https://www.slideshare.net/JosAhirtonBatistaLop</a:t>
            </a:r>
            <a:endParaRPr lang="en-US" altLang="pt-BR" sz="1800" dirty="0"/>
          </a:p>
          <a:p>
            <a:r>
              <a:rPr lang="en-US" altLang="pt-BR" sz="1800" dirty="0" err="1"/>
              <a:t>Github</a:t>
            </a:r>
            <a:r>
              <a:rPr lang="en-US" altLang="pt-BR" sz="1800" dirty="0"/>
              <a:t>: </a:t>
            </a:r>
            <a:r>
              <a:rPr lang="en-US" altLang="pt-BR" sz="1800" b="0" dirty="0"/>
              <a:t>https://github.com/</a:t>
            </a:r>
            <a:r>
              <a:rPr lang="en-US" altLang="pt-BR" sz="1800" b="0" dirty="0" err="1"/>
              <a:t>AhirtonLopes</a:t>
            </a:r>
            <a:endParaRPr lang="en-US" altLang="pt-BR" sz="1800" b="0" dirty="0"/>
          </a:p>
          <a:p>
            <a:endParaRPr lang="en-US" altLang="pt-BR" sz="1800" b="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924300" y="2565400"/>
            <a:ext cx="4679950" cy="1385888"/>
          </a:xfrm>
          <a:prstGeom prst="rect">
            <a:avLst/>
          </a:prstGeom>
          <a:noFill/>
          <a:ln w="9525">
            <a:noFill/>
            <a:miter lim="800000"/>
            <a:headEnd/>
            <a:tailEnd/>
          </a:ln>
        </p:spPr>
        <p:txBody>
          <a:bodyPr lIns="92075" tIns="46038" rIns="92075" bIns="46038">
            <a:spAutoFit/>
          </a:bodyPr>
          <a:lstStyle/>
          <a:p>
            <a:pPr eaLnBrk="1" hangingPunct="1">
              <a:defRPr/>
            </a:pPr>
            <a:r>
              <a:rPr kumimoji="1" lang="en-US" sz="1400" dirty="0">
                <a:solidFill>
                  <a:schemeClr val="bg1">
                    <a:lumMod val="85000"/>
                  </a:schemeClr>
                </a:solidFill>
              </a:rPr>
              <a:t>Copyright © </a:t>
            </a:r>
            <a:r>
              <a:rPr kumimoji="1" lang="en-US" sz="1400" b="1" dirty="0">
                <a:solidFill>
                  <a:schemeClr val="bg1">
                    <a:lumMod val="85000"/>
                  </a:schemeClr>
                </a:solidFill>
              </a:rPr>
              <a:t>2022  </a:t>
            </a:r>
            <a:r>
              <a:rPr kumimoji="1" lang="en-US" sz="1400" dirty="0">
                <a:solidFill>
                  <a:schemeClr val="bg1">
                    <a:lumMod val="85000"/>
                  </a:schemeClr>
                </a:solidFill>
              </a:rPr>
              <a:t>Prof. Dr. José Ahirton Lopes</a:t>
            </a:r>
          </a:p>
          <a:p>
            <a:pPr eaLnBrk="1" hangingPunct="1">
              <a:defRPr/>
            </a:pPr>
            <a:endParaRPr kumimoji="1" lang="en-US" sz="1400" dirty="0">
              <a:solidFill>
                <a:schemeClr val="bg1">
                  <a:lumMod val="85000"/>
                </a:schemeClr>
              </a:solidFill>
            </a:endParaRPr>
          </a:p>
          <a:p>
            <a:pPr eaLnBrk="1" hangingPunct="1">
              <a:defRPr/>
            </a:pPr>
            <a:r>
              <a:rPr kumimoji="1" lang="en-US" sz="1400" dirty="0" err="1">
                <a:solidFill>
                  <a:schemeClr val="bg1">
                    <a:lumMod val="85000"/>
                  </a:schemeClr>
                </a:solidFill>
              </a:rPr>
              <a:t>Todos</a:t>
            </a:r>
            <a:r>
              <a:rPr kumimoji="1" lang="en-US" sz="1400" dirty="0">
                <a:solidFill>
                  <a:schemeClr val="bg1">
                    <a:lumMod val="85000"/>
                  </a:schemeClr>
                </a:solidFill>
              </a:rPr>
              <a:t> </a:t>
            </a:r>
            <a:r>
              <a:rPr kumimoji="1" lang="en-US" sz="1400" dirty="0" err="1">
                <a:solidFill>
                  <a:schemeClr val="bg1">
                    <a:lumMod val="85000"/>
                  </a:schemeClr>
                </a:solidFill>
              </a:rPr>
              <a:t>direitos</a:t>
            </a:r>
            <a:r>
              <a:rPr kumimoji="1" lang="en-US" sz="1400" dirty="0">
                <a:solidFill>
                  <a:schemeClr val="bg1">
                    <a:lumMod val="85000"/>
                  </a:schemeClr>
                </a:solidFill>
              </a:rPr>
              <a:t> </a:t>
            </a:r>
            <a:r>
              <a:rPr kumimoji="1" lang="en-US" sz="1400" dirty="0" err="1">
                <a:solidFill>
                  <a:schemeClr val="bg1">
                    <a:lumMod val="85000"/>
                  </a:schemeClr>
                </a:solidFill>
              </a:rPr>
              <a:t>reservados</a:t>
            </a:r>
            <a:r>
              <a:rPr kumimoji="1" lang="en-US" sz="1400" dirty="0">
                <a:solidFill>
                  <a:schemeClr val="bg1">
                    <a:lumMod val="85000"/>
                  </a:schemeClr>
                </a:solidFill>
              </a:rPr>
              <a:t>. </a:t>
            </a:r>
            <a:r>
              <a:rPr kumimoji="1" lang="en-US" sz="1400" dirty="0" err="1">
                <a:solidFill>
                  <a:schemeClr val="bg1">
                    <a:lumMod val="85000"/>
                  </a:schemeClr>
                </a:solidFill>
              </a:rPr>
              <a:t>Reprodução</a:t>
            </a:r>
            <a:r>
              <a:rPr kumimoji="1" lang="en-US" sz="1400" dirty="0">
                <a:solidFill>
                  <a:schemeClr val="bg1">
                    <a:lumMod val="85000"/>
                  </a:schemeClr>
                </a:solidFill>
              </a:rPr>
              <a:t>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divulgação</a:t>
            </a:r>
            <a:r>
              <a:rPr kumimoji="1" lang="en-US" sz="1400" dirty="0">
                <a:solidFill>
                  <a:schemeClr val="bg1">
                    <a:lumMod val="85000"/>
                  </a:schemeClr>
                </a:solidFill>
              </a:rPr>
              <a:t> total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parcial</a:t>
            </a:r>
            <a:r>
              <a:rPr kumimoji="1" lang="en-US" sz="1400" dirty="0">
                <a:solidFill>
                  <a:schemeClr val="bg1">
                    <a:lumMod val="85000"/>
                  </a:schemeClr>
                </a:solidFill>
              </a:rPr>
              <a:t> </a:t>
            </a:r>
            <a:r>
              <a:rPr kumimoji="1" lang="en-US" sz="1400" dirty="0" err="1">
                <a:solidFill>
                  <a:schemeClr val="bg1">
                    <a:lumMod val="85000"/>
                  </a:schemeClr>
                </a:solidFill>
              </a:rPr>
              <a:t>deste</a:t>
            </a:r>
            <a:r>
              <a:rPr kumimoji="1" lang="en-US" sz="1400" dirty="0">
                <a:solidFill>
                  <a:schemeClr val="bg1">
                    <a:lumMod val="85000"/>
                  </a:schemeClr>
                </a:solidFill>
              </a:rPr>
              <a:t> </a:t>
            </a:r>
            <a:r>
              <a:rPr kumimoji="1" lang="en-US" sz="1400" dirty="0" err="1">
                <a:solidFill>
                  <a:schemeClr val="bg1">
                    <a:lumMod val="85000"/>
                  </a:schemeClr>
                </a:solidFill>
              </a:rPr>
              <a:t>documento</a:t>
            </a:r>
            <a:r>
              <a:rPr kumimoji="1" lang="en-US" sz="1400" dirty="0">
                <a:solidFill>
                  <a:schemeClr val="bg1">
                    <a:lumMod val="85000"/>
                  </a:schemeClr>
                </a:solidFill>
              </a:rPr>
              <a:t> é </a:t>
            </a:r>
            <a:r>
              <a:rPr kumimoji="1" lang="en-US" sz="1400" dirty="0" err="1">
                <a:solidFill>
                  <a:schemeClr val="bg1">
                    <a:lumMod val="85000"/>
                  </a:schemeClr>
                </a:solidFill>
              </a:rPr>
              <a:t>expressamente</a:t>
            </a:r>
            <a:r>
              <a:rPr kumimoji="1" lang="en-US" sz="1400" dirty="0">
                <a:solidFill>
                  <a:schemeClr val="bg1">
                    <a:lumMod val="85000"/>
                  </a:schemeClr>
                </a:solidFill>
              </a:rPr>
              <a:t> </a:t>
            </a:r>
            <a:r>
              <a:rPr kumimoji="1" lang="en-US" sz="1400" dirty="0" err="1">
                <a:solidFill>
                  <a:schemeClr val="bg1">
                    <a:lumMod val="85000"/>
                  </a:schemeClr>
                </a:solidFill>
              </a:rPr>
              <a:t>proíbido</a:t>
            </a:r>
            <a:r>
              <a:rPr kumimoji="1" lang="en-US" sz="1400" dirty="0">
                <a:solidFill>
                  <a:schemeClr val="bg1">
                    <a:lumMod val="85000"/>
                  </a:schemeClr>
                </a:solidFill>
              </a:rPr>
              <a:t> </a:t>
            </a:r>
            <a:r>
              <a:rPr kumimoji="1" lang="en-US" sz="1400" dirty="0" err="1">
                <a:solidFill>
                  <a:schemeClr val="bg1">
                    <a:lumMod val="85000"/>
                  </a:schemeClr>
                </a:solidFill>
              </a:rPr>
              <a:t>sem</a:t>
            </a:r>
            <a:r>
              <a:rPr kumimoji="1" lang="en-US" sz="1400" dirty="0">
                <a:solidFill>
                  <a:schemeClr val="bg1">
                    <a:lumMod val="85000"/>
                  </a:schemeClr>
                </a:solidFill>
              </a:rPr>
              <a:t> o </a:t>
            </a:r>
            <a:r>
              <a:rPr kumimoji="1" lang="pt-BR" sz="1400" dirty="0">
                <a:solidFill>
                  <a:schemeClr val="bg1">
                    <a:lumMod val="85000"/>
                  </a:schemeClr>
                </a:solidFill>
              </a:rPr>
              <a:t>consentimento formal, por escrito,</a:t>
            </a:r>
            <a:r>
              <a:rPr kumimoji="1" lang="en-US" sz="1400" dirty="0">
                <a:solidFill>
                  <a:schemeClr val="bg1">
                    <a:lumMod val="85000"/>
                  </a:schemeClr>
                </a:solidFill>
              </a:rPr>
              <a:t> do Professor (</a:t>
            </a:r>
            <a:r>
              <a:rPr kumimoji="1" lang="en-US" sz="1400" dirty="0" err="1">
                <a:solidFill>
                  <a:schemeClr val="bg1">
                    <a:lumMod val="85000"/>
                  </a:schemeClr>
                </a:solidFill>
              </a:rPr>
              <a:t>autor</a:t>
            </a:r>
            <a:r>
              <a:rPr kumimoji="1" lang="en-US" sz="1400" dirty="0">
                <a:solidFill>
                  <a:schemeClr val="bg1">
                    <a:lumMod val="85000"/>
                  </a:schemeClr>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p:cNvSpPr txBox="1">
            <a:spLocks noChangeArrowheads="1"/>
          </p:cNvSpPr>
          <p:nvPr/>
        </p:nvSpPr>
        <p:spPr bwMode="auto">
          <a:xfrm>
            <a:off x="531813" y="241300"/>
            <a:ext cx="8569325" cy="400050"/>
          </a:xfrm>
          <a:prstGeom prst="rect">
            <a:avLst/>
          </a:prstGeom>
          <a:noFill/>
          <a:ln w="9525">
            <a:noFill/>
            <a:miter lim="800000"/>
            <a:headEnd/>
            <a:tailEnd/>
          </a:ln>
        </p:spPr>
        <p:txBody>
          <a:bodyPr>
            <a:spAutoFit/>
          </a:bodyPr>
          <a:lstStyle/>
          <a:p>
            <a:pPr eaLnBrk="1" hangingPunct="1">
              <a:spcBef>
                <a:spcPct val="50000"/>
              </a:spcBef>
            </a:pPr>
            <a:r>
              <a:rPr lang="pt-BR" altLang="en-US" sz="2000" b="1" dirty="0"/>
              <a:t>Da aula passada - Arquitetura de Projetos em IOT</a:t>
            </a:r>
            <a:endParaRPr lang="pt-BR" altLang="pt-BR" sz="2000" b="1" dirty="0">
              <a:ea typeface="宋体" pitchFamily="2" charset="-122"/>
            </a:endParaRPr>
          </a:p>
        </p:txBody>
      </p:sp>
      <p:pic>
        <p:nvPicPr>
          <p:cNvPr id="12290" name="Picture 2" descr="C:\Users\Jlopes\Desktop\Aula 03 - Robótica e IOT\9.png"/>
          <p:cNvPicPr>
            <a:picLocks noChangeAspect="1" noChangeArrowheads="1"/>
          </p:cNvPicPr>
          <p:nvPr/>
        </p:nvPicPr>
        <p:blipFill>
          <a:blip r:embed="rId2" cstate="print"/>
          <a:srcRect/>
          <a:stretch>
            <a:fillRect/>
          </a:stretch>
        </p:blipFill>
        <p:spPr bwMode="auto">
          <a:xfrm>
            <a:off x="714348" y="782661"/>
            <a:ext cx="7929618" cy="6075339"/>
          </a:xfrm>
          <a:prstGeom prst="rect">
            <a:avLst/>
          </a:prstGeom>
          <a:noFill/>
        </p:spPr>
      </p:pic>
    </p:spTree>
    <p:extLst>
      <p:ext uri="{BB962C8B-B14F-4D97-AF65-F5344CB8AC3E}">
        <p14:creationId xmlns:p14="http://schemas.microsoft.com/office/powerpoint/2010/main" val="6429810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p:cNvSpPr txBox="1">
            <a:spLocks noChangeArrowheads="1"/>
          </p:cNvSpPr>
          <p:nvPr/>
        </p:nvSpPr>
        <p:spPr bwMode="auto">
          <a:xfrm>
            <a:off x="531813" y="241300"/>
            <a:ext cx="8569325" cy="400050"/>
          </a:xfrm>
          <a:prstGeom prst="rect">
            <a:avLst/>
          </a:prstGeom>
          <a:noFill/>
          <a:ln w="9525">
            <a:noFill/>
            <a:miter lim="800000"/>
            <a:headEnd/>
            <a:tailEnd/>
          </a:ln>
        </p:spPr>
        <p:txBody>
          <a:bodyPr>
            <a:spAutoFit/>
          </a:bodyPr>
          <a:lstStyle/>
          <a:p>
            <a:pPr eaLnBrk="1" hangingPunct="1">
              <a:spcBef>
                <a:spcPct val="50000"/>
              </a:spcBef>
            </a:pPr>
            <a:r>
              <a:rPr lang="pt-BR" altLang="en-US" sz="2000" b="1" dirty="0"/>
              <a:t>Da aula passada - Arquitetura de Projetos em IOT</a:t>
            </a:r>
            <a:endParaRPr lang="pt-BR" altLang="pt-BR" sz="2000" b="1" dirty="0">
              <a:ea typeface="宋体" pitchFamily="2" charset="-122"/>
            </a:endParaRPr>
          </a:p>
        </p:txBody>
      </p:sp>
      <p:pic>
        <p:nvPicPr>
          <p:cNvPr id="14338" name="Picture 2" descr="C:\Users\Jlopes\Desktop\Aula 03 - Robótica e IOT\11.png"/>
          <p:cNvPicPr>
            <a:picLocks noChangeAspect="1" noChangeArrowheads="1"/>
          </p:cNvPicPr>
          <p:nvPr/>
        </p:nvPicPr>
        <p:blipFill>
          <a:blip r:embed="rId2" cstate="print"/>
          <a:srcRect/>
          <a:stretch>
            <a:fillRect/>
          </a:stretch>
        </p:blipFill>
        <p:spPr bwMode="auto">
          <a:xfrm>
            <a:off x="0" y="1214422"/>
            <a:ext cx="9144000" cy="5289234"/>
          </a:xfrm>
          <a:prstGeom prst="rect">
            <a:avLst/>
          </a:prstGeom>
          <a:noFill/>
        </p:spPr>
      </p:pic>
    </p:spTree>
    <p:extLst>
      <p:ext uri="{BB962C8B-B14F-4D97-AF65-F5344CB8AC3E}">
        <p14:creationId xmlns:p14="http://schemas.microsoft.com/office/powerpoint/2010/main" val="6429810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E4DF-01EC-9E49-B274-873C2A266219}"/>
              </a:ext>
            </a:extLst>
          </p:cNvPr>
          <p:cNvSpPr>
            <a:spLocks noGrp="1"/>
          </p:cNvSpPr>
          <p:nvPr>
            <p:ph type="title"/>
          </p:nvPr>
        </p:nvSpPr>
        <p:spPr/>
        <p:txBody>
          <a:bodyPr/>
          <a:lstStyle/>
          <a:p>
            <a:r>
              <a:rPr lang="en-US" sz="2000" dirty="0" err="1"/>
              <a:t>IIoT</a:t>
            </a:r>
            <a:r>
              <a:rPr lang="en-US" sz="2000" dirty="0"/>
              <a:t> versus IoT</a:t>
            </a:r>
          </a:p>
        </p:txBody>
      </p:sp>
      <p:pic>
        <p:nvPicPr>
          <p:cNvPr id="5" name="Picture 4">
            <a:extLst>
              <a:ext uri="{FF2B5EF4-FFF2-40B4-BE49-F238E27FC236}">
                <a16:creationId xmlns:a16="http://schemas.microsoft.com/office/drawing/2014/main" id="{A490264D-577A-D44C-9758-DBC2D782E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980728"/>
            <a:ext cx="8316416" cy="5585653"/>
          </a:xfrm>
          <a:prstGeom prst="rect">
            <a:avLst/>
          </a:prstGeom>
        </p:spPr>
      </p:pic>
    </p:spTree>
    <p:extLst>
      <p:ext uri="{BB962C8B-B14F-4D97-AF65-F5344CB8AC3E}">
        <p14:creationId xmlns:p14="http://schemas.microsoft.com/office/powerpoint/2010/main" val="784894240"/>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2908</TotalTime>
  <Words>2875</Words>
  <Application>Microsoft Macintosh PowerPoint</Application>
  <PresentationFormat>On-screen Show (4:3)</PresentationFormat>
  <Paragraphs>235</Paragraphs>
  <Slides>66</Slides>
  <Notes>1</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66</vt:i4>
      </vt:variant>
    </vt:vector>
  </HeadingPairs>
  <TitlesOfParts>
    <vt:vector size="76" baseType="lpstr">
      <vt:lpstr>宋体</vt:lpstr>
      <vt:lpstr>Arial</vt:lpstr>
      <vt:lpstr>Calibri</vt:lpstr>
      <vt:lpstr>Square721 BT</vt:lpstr>
      <vt:lpstr>Times New Roman</vt:lpstr>
      <vt:lpstr>Tema do Office</vt:lpstr>
      <vt:lpstr>2_Tema do Office</vt:lpstr>
      <vt:lpstr>6_Personalizar design</vt:lpstr>
      <vt:lpstr>1_Tema do Office</vt:lpstr>
      <vt:lpstr>Imagem</vt:lpstr>
      <vt:lpstr>PowerPoint Presentation</vt:lpstr>
      <vt:lpstr>PowerPoint Presentation</vt:lpstr>
      <vt:lpstr>Overview</vt:lpstr>
      <vt:lpstr>Trabalho Final – Pontos Importantes</vt:lpstr>
      <vt:lpstr>Trabalho Final – Pontos Importantes</vt:lpstr>
      <vt:lpstr>PowerPoint Presentation</vt:lpstr>
      <vt:lpstr>PowerPoint Presentation</vt:lpstr>
      <vt:lpstr>PowerPoint Presentation</vt:lpstr>
      <vt:lpstr>IIoT versus IoT</vt:lpstr>
      <vt:lpstr>Experimento – LCD + “Bogus” Sensor</vt:lpstr>
      <vt:lpstr>E quanto ao 5G?</vt:lpstr>
      <vt:lpstr>E quanto ao 5G?</vt:lpstr>
      <vt:lpstr>E quanto ao 5G?</vt:lpstr>
      <vt:lpstr>E quanto ao 5G?</vt:lpstr>
      <vt:lpstr>E quanto ao 5G?</vt:lpstr>
      <vt:lpstr>E quanto ao 5G?</vt:lpstr>
      <vt:lpstr>Mais cases em IIoT!</vt:lpstr>
      <vt:lpstr>Mais cases em IIoT!</vt:lpstr>
      <vt:lpstr>Mais cases em IIoT!</vt:lpstr>
      <vt:lpstr>Mais cases em IIoT!</vt:lpstr>
      <vt:lpstr>Mais cases em IIoT!</vt:lpstr>
      <vt:lpstr>Mais cases em IIoT!</vt:lpstr>
      <vt:lpstr>Mais cases em IIoT!</vt:lpstr>
      <vt:lpstr>E o futuro não tão próximo assim?</vt:lpstr>
      <vt:lpstr>E o futuro não tão próximo assim?</vt:lpstr>
      <vt:lpstr>E o futuro não tão próximo assim?</vt:lpstr>
      <vt:lpstr>E o futuro não tão próximo assim?</vt:lpstr>
      <vt:lpstr>E o futuro não tão próximo assim? O Trump já está em 2030!</vt:lpstr>
      <vt:lpstr>Atenção a o que seu projeto trás para ambos, negócio e melhoria quanto a analytics</vt:lpstr>
      <vt:lpstr>PowerPoint Presentation</vt:lpstr>
      <vt:lpstr>PowerPoint Presentation</vt:lpstr>
      <vt:lpstr>Elektro</vt:lpstr>
      <vt:lpstr>PowerPoint Presentation</vt:lpstr>
      <vt:lpstr>Das aulas passadas ...</vt:lpstr>
      <vt:lpstr>Aplicações</vt:lpstr>
      <vt:lpstr>Robótica na Medicina</vt:lpstr>
      <vt:lpstr>Robótica Técnica e Industrial</vt:lpstr>
      <vt:lpstr>Braços Mecânicos</vt:lpstr>
      <vt:lpstr>Braços Mecânicos</vt:lpstr>
      <vt:lpstr>Estrutura de um Braço Mecânico Articulado</vt:lpstr>
      <vt:lpstr>Estrutura de um Braço Mecânico Articulado</vt:lpstr>
      <vt:lpstr>Experimentos – Tinkercad</vt:lpstr>
      <vt:lpstr>Robótica Móvel</vt:lpstr>
      <vt:lpstr>Robótica Aeroespacial</vt:lpstr>
      <vt:lpstr>Robótica Aeroespacial</vt:lpstr>
      <vt:lpstr>Experimentos – Tinkercad</vt:lpstr>
      <vt:lpstr>Robótica Aérea</vt:lpstr>
      <vt:lpstr>Robótica Aérea – Tipos de VANTs</vt:lpstr>
      <vt:lpstr>Robótica Náutica</vt:lpstr>
      <vt:lpstr>Hardware Básico</vt:lpstr>
      <vt:lpstr>Motores</vt:lpstr>
      <vt:lpstr>Sensores</vt:lpstr>
      <vt:lpstr>Sensores</vt:lpstr>
      <vt:lpstr>Microcontroladores</vt:lpstr>
      <vt:lpstr>Construção de um Robô</vt:lpstr>
      <vt:lpstr>Modelagem 3D</vt:lpstr>
      <vt:lpstr>Software Básico</vt:lpstr>
      <vt:lpstr>Simulação Robótica e Programação</vt:lpstr>
      <vt:lpstr>Simulação Robótica e Programação</vt:lpstr>
      <vt:lpstr>Simulação Robótica e Programação</vt:lpstr>
      <vt:lpstr>Conclusão</vt:lpstr>
      <vt:lpstr>Eventos em Robótica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Susanne Andrade</dc:creator>
  <cp:lastModifiedBy>Jose Ahirton Batista Lopes Filho</cp:lastModifiedBy>
  <cp:revision>458</cp:revision>
  <cp:lastPrinted>2015-08-20T10:58:19Z</cp:lastPrinted>
  <dcterms:created xsi:type="dcterms:W3CDTF">2012-10-02T15:58:15Z</dcterms:created>
  <dcterms:modified xsi:type="dcterms:W3CDTF">2022-08-28T17:31:36Z</dcterms:modified>
</cp:coreProperties>
</file>